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80" r:id="rId6"/>
    <p:sldId id="260" r:id="rId7"/>
    <p:sldId id="273" r:id="rId8"/>
    <p:sldId id="274" r:id="rId9"/>
    <p:sldId id="275" r:id="rId10"/>
    <p:sldId id="261" r:id="rId11"/>
    <p:sldId id="279" r:id="rId12"/>
    <p:sldId id="276" r:id="rId13"/>
    <p:sldId id="262" r:id="rId14"/>
    <p:sldId id="277" r:id="rId15"/>
    <p:sldId id="278" r:id="rId16"/>
    <p:sldId id="263" r:id="rId17"/>
    <p:sldId id="281" r:id="rId18"/>
    <p:sldId id="264" r:id="rId19"/>
    <p:sldId id="265" r:id="rId20"/>
    <p:sldId id="266" r:id="rId21"/>
    <p:sldId id="282" r:id="rId22"/>
    <p:sldId id="267" r:id="rId23"/>
    <p:sldId id="283" r:id="rId24"/>
    <p:sldId id="268" r:id="rId25"/>
    <p:sldId id="285" r:id="rId26"/>
    <p:sldId id="284" r:id="rId27"/>
    <p:sldId id="269" r:id="rId28"/>
    <p:sldId id="290" r:id="rId29"/>
    <p:sldId id="286" r:id="rId30"/>
    <p:sldId id="270" r:id="rId31"/>
    <p:sldId id="271" r:id="rId32"/>
    <p:sldId id="287" r:id="rId33"/>
    <p:sldId id="288" r:id="rId34"/>
    <p:sldId id="272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6" d="100"/>
          <a:sy n="66" d="100"/>
        </p:scale>
        <p:origin x="-15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113BD40-791C-4B3B-9686-74847680988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0A0E49-B4C5-4765-864D-1ECC1DBCA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91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429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e-IL" sz="22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שמות</a:t>
            </a:r>
            <a:endParaRPr lang="he-IL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4876800"/>
            <a:ext cx="7772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מעמד הר סיני</a:t>
            </a:r>
            <a:endParaRPr lang="he-IL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9830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ז-ח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7545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ז וַיָּבֹא מֹשֶׁה וַיִּקְרָא לְזִקְנֵי הָעָם וַיָּשֶׂם לִפְנֵיהֶם אֵת כָּל-הַדְּבָרִים הָאֵלֶּה אֲשֶׁר צִוָּהוּ יְהוָה. </a:t>
            </a:r>
            <a:endParaRPr lang="en-US" sz="34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ח 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וַיַּעֲנוּ כָל-הָעָם יַחְדָּו וַיֹּאמְרוּ כֹּל אֲשֶׁר-דִּבֶּר יְהוָה נַעֲשֶׂה וַיָּשֶׁב מֹשֶׁה אֶת-דִּבְרֵי הָעָם אֶל-יְהוָה. </a:t>
            </a:r>
            <a:endParaRPr lang="en-US" sz="34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rtl="1">
              <a:buNone/>
            </a:pPr>
            <a:r>
              <a:rPr lang="he-IL" dirty="0"/>
              <a:t> </a:t>
            </a:r>
            <a:endParaRPr lang="en-US" dirty="0"/>
          </a:p>
          <a:p>
            <a:r>
              <a:rPr lang="en-GB" b="1" dirty="0">
                <a:solidFill>
                  <a:schemeClr val="accent5"/>
                </a:solidFill>
              </a:rPr>
              <a:t>If this was a proposition then there appears to be room for Am Yisrael to have said no. </a:t>
            </a:r>
            <a:endParaRPr lang="en-GB" b="1" dirty="0" smtClean="0">
              <a:solidFill>
                <a:schemeClr val="accent5"/>
              </a:solidFill>
            </a:endParaRPr>
          </a:p>
          <a:p>
            <a:r>
              <a:rPr lang="en-GB" b="1" dirty="0" smtClean="0">
                <a:solidFill>
                  <a:schemeClr val="accent4"/>
                </a:solidFill>
              </a:rPr>
              <a:t>Therefore</a:t>
            </a:r>
            <a:r>
              <a:rPr lang="en-GB" b="1" dirty="0">
                <a:solidFill>
                  <a:schemeClr val="accent4"/>
                </a:solidFill>
              </a:rPr>
              <a:t>, we have the </a:t>
            </a:r>
            <a:r>
              <a:rPr lang="en-GB" b="1" dirty="0" smtClean="0">
                <a:solidFill>
                  <a:schemeClr val="accent4"/>
                </a:solidFill>
              </a:rPr>
              <a:t>midrash </a:t>
            </a:r>
            <a:r>
              <a:rPr lang="en-GB" b="1" dirty="0">
                <a:solidFill>
                  <a:schemeClr val="accent4"/>
                </a:solidFill>
              </a:rPr>
              <a:t>– </a:t>
            </a:r>
            <a:r>
              <a:rPr lang="he-IL" b="1" dirty="0">
                <a:solidFill>
                  <a:schemeClr val="accent4"/>
                </a:solidFill>
              </a:rPr>
              <a:t>כפה עליהם ההר כגיגית</a:t>
            </a:r>
            <a:r>
              <a:rPr lang="en-GB" b="1" dirty="0">
                <a:solidFill>
                  <a:schemeClr val="accent4"/>
                </a:solidFill>
              </a:rPr>
              <a:t>. </a:t>
            </a:r>
            <a:endParaRPr lang="en-GB" b="1" dirty="0" smtClean="0">
              <a:solidFill>
                <a:schemeClr val="accent4"/>
              </a:solidFill>
            </a:endParaRPr>
          </a:p>
          <a:p>
            <a:r>
              <a:rPr lang="en-GB" b="1" dirty="0" smtClean="0">
                <a:solidFill>
                  <a:schemeClr val="accent5"/>
                </a:solidFill>
              </a:rPr>
              <a:t>In </a:t>
            </a:r>
            <a:r>
              <a:rPr lang="en-GB" b="1" dirty="0">
                <a:solidFill>
                  <a:schemeClr val="accent5"/>
                </a:solidFill>
              </a:rPr>
              <a:t>pshat, Am Yisrael need to accept this willingly so that it is binding.</a:t>
            </a:r>
            <a:endParaRPr lang="en-US" b="1" dirty="0">
              <a:solidFill>
                <a:schemeClr val="accent5"/>
              </a:solidFill>
            </a:endParaRPr>
          </a:p>
          <a:p>
            <a:r>
              <a:rPr lang="en-GB" b="1" dirty="0">
                <a:solidFill>
                  <a:schemeClr val="accent4"/>
                </a:solidFill>
              </a:rPr>
              <a:t>Therefore, pasuk daled is the reason behind it – how could you say no</a:t>
            </a:r>
            <a:r>
              <a:rPr lang="en-GB" b="1" dirty="0" smtClean="0">
                <a:solidFill>
                  <a:schemeClr val="accent4"/>
                </a:solidFill>
              </a:rPr>
              <a:t>!!</a:t>
            </a:r>
          </a:p>
          <a:p>
            <a:pPr marL="0" lvl="0" indent="0">
              <a:buNone/>
            </a:pPr>
            <a:r>
              <a:rPr lang="en-GB" dirty="0" smtClean="0">
                <a:solidFill>
                  <a:schemeClr val="accent4"/>
                </a:solidFill>
              </a:rPr>
              <a:t> </a:t>
            </a:r>
            <a:r>
              <a:rPr lang="he-IL" b="1" dirty="0">
                <a:solidFill>
                  <a:schemeClr val="accent4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ד</a:t>
            </a:r>
            <a:r>
              <a:rPr lang="he-IL" b="1" dirty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 אַתֶּם רְאִיתֶם אֲשֶׁר עָשִׂיתִי לְמִצְרָיִם וָאֶשָּׂא אֶתְכֶם עַל-כַּנְפֵי נְשָׁרִים וָאָבִא אֶתְכֶם אֵלָי</a:t>
            </a:r>
            <a:r>
              <a:rPr lang="he-IL" b="1" dirty="0" smtClean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.) </a:t>
            </a:r>
            <a:r>
              <a:rPr lang="en-GB" b="1" dirty="0" smtClean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)</a:t>
            </a:r>
            <a:endParaRPr lang="en-US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485900" y="5486400"/>
            <a:ext cx="61722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ACCEPTANCE</a:t>
            </a:r>
            <a:endParaRPr lang="he-IL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067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 rtl="1"/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א-ב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רקע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ג-ו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ז-ח		</a:t>
            </a: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0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should happen next? 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accent6"/>
                </a:solidFill>
              </a:rPr>
              <a:t>We would expect an explanation of what we just accepted, the terms of the covenant:</a:t>
            </a:r>
          </a:p>
          <a:p>
            <a:pPr marL="0" indent="0" algn="ctr">
              <a:buNone/>
            </a:pPr>
            <a:endParaRPr lang="en-GB" b="1" dirty="0" smtClean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5"/>
                </a:solidFill>
              </a:rPr>
              <a:t>The Ten Dibrot</a:t>
            </a:r>
          </a:p>
          <a:p>
            <a:pPr marL="0" indent="0" algn="ctr">
              <a:buNone/>
            </a:pPr>
            <a:endParaRPr lang="en-GB" b="1" dirty="0" smtClean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Before that, we have something else:</a:t>
            </a:r>
            <a:endParaRPr lang="en-GB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Is G-d </a:t>
            </a:r>
            <a:r>
              <a:rPr lang="en-GB" b="1" dirty="0">
                <a:solidFill>
                  <a:schemeClr val="accent4"/>
                </a:solidFill>
              </a:rPr>
              <a:t>going to tell us directly or through Moshe?</a:t>
            </a:r>
            <a:endParaRPr lang="en-US" b="1" dirty="0">
              <a:solidFill>
                <a:schemeClr val="accent4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9292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ט-טו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295400"/>
            <a:ext cx="5181600" cy="388620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ט וַיֹּאמֶר יְהוָה אֶל-מֹשֶׁה הִנֵּה אָנֹכִי בָּא אֵלֶיךָ בְּעַב הֶעָנָן בַּעֲבוּר יִשְׁמַע הָעָם בְּדַבְּרִי עִמָּךְ וְגַם-בְּךָ יַאֲמִינוּ לְעוֹלָם וַיַּגֵּד מֹשֶׁה אֶת-דִּבְרֵי הָעָם אֶל-יְהוָה.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י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וַיֹּאמֶר יְהוָה אֶל-מֹשֶׁה לֵךְ אֶל-הָעָם וְקִדַּשְׁתָּם הַיּוֹם וּמָחָר וְכִבְּסוּ שִׂמְלֹתָם.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יא וְהָיוּ נְכֹנִים לַיּוֹם הַשְּׁלִישִׁי כִּי בַּיּוֹם הַשְּׁלִשִׁי יֵרֵד יְהוָה לְעֵינֵי כָל-הָעָם עַל-הַר סִינָי.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228600"/>
            <a:ext cx="3505200" cy="2819400"/>
          </a:xfrm>
          <a:prstGeom prst="rightArrowCallout">
            <a:avLst>
              <a:gd name="adj1" fmla="val 13674"/>
              <a:gd name="adj2" fmla="val 25000"/>
              <a:gd name="adj3" fmla="val 9461"/>
              <a:gd name="adj4" fmla="val 8583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will speak to Moshe in the thickness of the cloud </a:t>
            </a:r>
            <a:r>
              <a:rPr lang="en-GB" sz="2000" dirty="0" smtClean="0">
                <a:cs typeface="David" pitchFamily="34" charset="-79"/>
              </a:rPr>
              <a:t>(Plan A) so </a:t>
            </a:r>
            <a:r>
              <a:rPr lang="en-GB" sz="2000" dirty="0">
                <a:cs typeface="David" pitchFamily="34" charset="-79"/>
              </a:rPr>
              <a:t>the people will </a:t>
            </a:r>
            <a:r>
              <a:rPr lang="en-GB" sz="2000" dirty="0" smtClean="0">
                <a:cs typeface="David" pitchFamily="34" charset="-79"/>
              </a:rPr>
              <a:t>overhear and believe that Moshe speaks in the Name of G-d.</a:t>
            </a:r>
          </a:p>
          <a:p>
            <a:pPr algn="ctr"/>
            <a:r>
              <a:rPr lang="en-GB" sz="2000" dirty="0" smtClean="0">
                <a:cs typeface="David" pitchFamily="34" charset="-79"/>
              </a:rPr>
              <a:t>What did the people say at 9 ¾?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200400"/>
            <a:ext cx="3886200" cy="3124200"/>
          </a:xfrm>
          <a:prstGeom prst="rightArrowCallout">
            <a:avLst>
              <a:gd name="adj1" fmla="val 25000"/>
              <a:gd name="adj2" fmla="val 25000"/>
              <a:gd name="adj3" fmla="val 8275"/>
              <a:gd name="adj4" fmla="val 8512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Be Prepared!</a:t>
            </a:r>
          </a:p>
          <a:p>
            <a:pPr algn="ctr"/>
            <a:r>
              <a:rPr lang="en-GB" sz="2000" dirty="0" smtClean="0"/>
              <a:t>In three days time, G-d will appear in the eyes of the people (Plan B). This is not the original plan. Therefore, at 9 ¾ the people had said they don’t want the cloud. But then they need to prepare. </a:t>
            </a:r>
            <a:endParaRPr lang="he-IL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4419600" y="4978400"/>
            <a:ext cx="4572000" cy="172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200" b="1" u="sng" dirty="0" smtClean="0">
                <a:cs typeface="David" pitchFamily="34" charset="-79"/>
              </a:rPr>
              <a:t>רש"י</a:t>
            </a:r>
            <a:endParaRPr lang="en-GB" sz="2200" b="1" u="sng" dirty="0" smtClean="0">
              <a:cs typeface="David" pitchFamily="34" charset="-79"/>
            </a:endParaRPr>
          </a:p>
          <a:p>
            <a:pPr algn="ctr" rtl="1"/>
            <a:r>
              <a:rPr lang="he-IL" sz="2200" dirty="0" smtClean="0">
                <a:cs typeface="David" pitchFamily="34" charset="-79"/>
              </a:rPr>
              <a:t>את </a:t>
            </a:r>
            <a:r>
              <a:rPr lang="he-IL" sz="2200" dirty="0">
                <a:cs typeface="David" pitchFamily="34" charset="-79"/>
              </a:rPr>
              <a:t>דברי העם וגו' - תשובה על </a:t>
            </a:r>
            <a:r>
              <a:rPr lang="he-IL" sz="2200" dirty="0" smtClean="0">
                <a:cs typeface="David" pitchFamily="34" charset="-79"/>
              </a:rPr>
              <a:t>דבר </a:t>
            </a:r>
            <a:r>
              <a:rPr lang="he-IL" sz="2200" dirty="0">
                <a:cs typeface="David" pitchFamily="34" charset="-79"/>
              </a:rPr>
              <a:t>זה שמעתי מהם שרצונם לשמוע ממך אינו דומה השומע מפי שליח לשומע מפי המלך רצוננו </a:t>
            </a:r>
            <a:r>
              <a:rPr lang="he-IL" sz="2200" dirty="0" smtClean="0">
                <a:cs typeface="David" pitchFamily="34" charset="-79"/>
              </a:rPr>
              <a:t>לראות </a:t>
            </a:r>
            <a:r>
              <a:rPr lang="he-IL" sz="2200" dirty="0">
                <a:cs typeface="David" pitchFamily="34" charset="-79"/>
              </a:rPr>
              <a:t>את מלכנו </a:t>
            </a:r>
            <a:endParaRPr lang="en-US" sz="22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760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3371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ט-טו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295400"/>
            <a:ext cx="5715000" cy="5334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GB" dirty="0">
                <a:cs typeface="David" pitchFamily="34" charset="-79"/>
              </a:rPr>
              <a:t> </a:t>
            </a: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יב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וְהִגְבַּלְתָּ אֶת-הָעָם סָבִיב לֵאמֹר הִשָּׁמְרוּ לָכֶם עֲלוֹת בָּהָר וּנְגֹעַ בְּקָצֵהוּ כָּל-הַנֹּגֵעַ בָּהָר מוֹת יוּמָת.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יג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לֹא-תִגַּע בּוֹ יָד כִּי-סָקוֹל יִסָּקֵל אוֹ-יָרֹה יִיָּרֶה אִם-בְּהֵמָה אִם-אִישׁ לֹא יִחְיֶה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בִּמְשֹׁךְ הַיֹּבֵל הֵמָּה יַעֲלוּ בָהָר.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וַיֵּרֶד מֹשֶׁה מִן-הָהָר אֶל-הָעָם וַיְקַדֵּשׁ אֶת-הָעָם וַיְכַבְּסוּ שִׂמְלֹתָם.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אֶל-הָעָם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הֱיוּ נְכֹנִים </a:t>
            </a:r>
            <a:r>
              <a:rPr lang="he-IL" dirty="0">
                <a:cs typeface="David" pitchFamily="34" charset="-79"/>
              </a:rPr>
              <a:t>לִשְׁלֹשֶׁת יָמִים אַל-תִּגְּשׁוּ אֶל-אִשָּׁה. 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152400" y="1865086"/>
            <a:ext cx="3040742" cy="914400"/>
          </a:xfrm>
          <a:prstGeom prst="right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 one touches the mountain.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45143" y="3429000"/>
            <a:ext cx="3048000" cy="13716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Is this signalling the start of Matan Torah or its end?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399" y="5486400"/>
            <a:ext cx="3040743" cy="609600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Be prepared!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58383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 rtl="1"/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א-ב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רקע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ג-ו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ז-ח	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ט-טו	</a:t>
            </a: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94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טז - יט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371600"/>
            <a:ext cx="5486400" cy="37338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טז</a:t>
            </a:r>
            <a:r>
              <a:rPr lang="he-IL" dirty="0">
                <a:cs typeface="David" pitchFamily="34" charset="-79"/>
              </a:rPr>
              <a:t> וַיְהִי בַיּוֹם הַשְּׁלִישִׁי בִּהְיֹת הַבֹּקֶר וַיְהִי קֹלֹת וּבְרָקִים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וְעָנָן כָּבֵד עַל-הָהָר </a:t>
            </a:r>
            <a:r>
              <a:rPr lang="he-IL" dirty="0">
                <a:cs typeface="David" pitchFamily="34" charset="-79"/>
              </a:rPr>
              <a:t>וְקֹל שֹׁפָר חָזָק מְאֹד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וַיֶּחֱרַד כָּל-הָעָם אֲשֶׁר בַּמַּחֲנֶה.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יז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וַיּוֹצֵא מֹשֶׁה אֶת-הָעָם לִקְרַאת הָאֱלֹהִים מִן-הַמַּחֲנֶה וַיִּתְיַצְּבוּ בְּתַחְתִּית הָהָר.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וְהַר סִינַי עָשַׁן כֻּלּוֹ מִפְּנֵי אֲשֶׁר יָרַד עָלָיו יְהוָה בָּאֵשׁ וַיַּעַל עֲשָׁנוֹ כְּעֶשֶׁן הַכִּבְשָׁן וַיֶּחֱרַד כָּל-הָהָר מְאֹד.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וַיְהִי קוֹל הַשֹּׁפָר הוֹלֵךְ וְחָזֵק מְאֹד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מֹשֶׁה יְדַבֵּר </a:t>
            </a:r>
            <a:r>
              <a:rPr lang="he-IL" dirty="0">
                <a:cs typeface="David" pitchFamily="34" charset="-79"/>
              </a:rPr>
              <a:t>וְהָאֱלֹהִים יַעֲנֶנּוּ בְקוֹל.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828800"/>
            <a:ext cx="3429000" cy="1828800"/>
          </a:xfrm>
          <a:prstGeom prst="rightArrowCallout">
            <a:avLst>
              <a:gd name="adj1" fmla="val 6441"/>
              <a:gd name="adj2" fmla="val 25000"/>
              <a:gd name="adj3" fmla="val 14255"/>
              <a:gd name="adj4" fmla="val 833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Revelation! The people should be either on the mountain or by the mountain. But the people are in the </a:t>
            </a:r>
            <a:r>
              <a:rPr lang="en-GB" sz="2000" dirty="0" smtClean="0">
                <a:cs typeface="David" pitchFamily="34" charset="-79"/>
              </a:rPr>
              <a:t>camp!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609600"/>
            <a:ext cx="3429000" cy="1143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02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Cloud is either </a:t>
            </a:r>
            <a:r>
              <a:rPr lang="en-GB" sz="2000" dirty="0" smtClean="0">
                <a:cs typeface="David" pitchFamily="34" charset="-79"/>
              </a:rPr>
              <a:t>a buffer </a:t>
            </a:r>
            <a:r>
              <a:rPr lang="en-GB" sz="2000" dirty="0">
                <a:cs typeface="David" pitchFamily="34" charset="-79"/>
              </a:rPr>
              <a:t>or </a:t>
            </a:r>
            <a:r>
              <a:rPr lang="en-GB" sz="2000" dirty="0" smtClean="0">
                <a:cs typeface="David" pitchFamily="34" charset="-79"/>
              </a:rPr>
              <a:t>a representative </a:t>
            </a:r>
            <a:r>
              <a:rPr lang="en-GB" sz="2000" dirty="0">
                <a:cs typeface="David" pitchFamily="34" charset="-79"/>
              </a:rPr>
              <a:t>of </a:t>
            </a:r>
            <a:r>
              <a:rPr lang="en-GB" sz="2000" dirty="0" smtClean="0">
                <a:cs typeface="David" pitchFamily="34" charset="-79"/>
              </a:rPr>
              <a:t>G-d.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733800"/>
            <a:ext cx="3429000" cy="1447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36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GB" sz="2000" dirty="0">
                <a:cs typeface="David" pitchFamily="34" charset="-79"/>
              </a:rPr>
              <a:t>Moshe takes the people out of the camp and brings them where they're supposed to be </a:t>
            </a:r>
            <a:r>
              <a:rPr lang="en-GB" sz="2000" dirty="0" smtClean="0">
                <a:cs typeface="David" pitchFamily="34" charset="-79"/>
              </a:rPr>
              <a:t>- </a:t>
            </a:r>
            <a:r>
              <a:rPr lang="en-GB" sz="2000" dirty="0">
                <a:cs typeface="David" pitchFamily="34" charset="-79"/>
              </a:rPr>
              <a:t>the foot of the mountain.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76200" y="5257800"/>
            <a:ext cx="34290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17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What is Moshe saying?</a:t>
            </a:r>
          </a:p>
          <a:p>
            <a:pPr algn="ctr"/>
            <a:r>
              <a:rPr lang="en-GB" sz="2000" dirty="0" smtClean="0"/>
              <a:t>Rashi – the dibrot. </a:t>
            </a:r>
          </a:p>
          <a:p>
            <a:pPr algn="ctr"/>
            <a:r>
              <a:rPr lang="en-GB" sz="2000" dirty="0" smtClean="0"/>
              <a:t>If so, when did we switch back to Plan A?</a:t>
            </a:r>
            <a:endParaRPr lang="he-IL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4267200" y="5105400"/>
            <a:ext cx="4800600" cy="1524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u="sng" dirty="0" smtClean="0">
                <a:cs typeface="David" pitchFamily="34" charset="-79"/>
              </a:rPr>
              <a:t>רש"י</a:t>
            </a:r>
          </a:p>
          <a:p>
            <a:pPr algn="ctr" rtl="1"/>
            <a:r>
              <a:rPr lang="he-IL" sz="2000" dirty="0" smtClean="0">
                <a:cs typeface="David" pitchFamily="34" charset="-79"/>
              </a:rPr>
              <a:t>משה </a:t>
            </a:r>
            <a:r>
              <a:rPr lang="he-IL" sz="2000" dirty="0">
                <a:cs typeface="David" pitchFamily="34" charset="-79"/>
              </a:rPr>
              <a:t>ידבר - כשהיה משה מדבר ומשמיע הדברות לישראל שהרי לא שמעו מפי הגבורה אלא אנכי ולא יהיה לך והקב"ה מסייע לתת בו כח להיות </a:t>
            </a:r>
            <a:r>
              <a:rPr lang="he-IL" sz="2000" dirty="0" smtClean="0">
                <a:cs typeface="David" pitchFamily="34" charset="-79"/>
              </a:rPr>
              <a:t>קולו </a:t>
            </a:r>
            <a:r>
              <a:rPr lang="he-IL" sz="2000" dirty="0">
                <a:cs typeface="David" pitchFamily="34" charset="-79"/>
              </a:rPr>
              <a:t>מגביר </a:t>
            </a:r>
            <a:r>
              <a:rPr lang="he-IL" sz="2000" dirty="0" smtClean="0">
                <a:cs typeface="David" pitchFamily="34" charset="-79"/>
              </a:rPr>
              <a:t>ונשמע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2569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 rtl="1"/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א-ב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רקע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ג-ו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ז-ח	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ט-טו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טז-יט	</a:t>
            </a: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725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the Missing Story?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990600"/>
            <a:ext cx="5715000" cy="34163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u="sng" dirty="0" smtClean="0">
                <a:solidFill>
                  <a:schemeClr val="accent2"/>
                </a:solidFill>
                <a:cs typeface="David" pitchFamily="34" charset="-79"/>
              </a:rPr>
              <a:t>פרק כ</a:t>
            </a:r>
          </a:p>
          <a:p>
            <a:pPr marL="0" indent="0" algn="r" rtl="1">
              <a:buNone/>
            </a:pPr>
            <a:r>
              <a:rPr lang="he-IL" sz="2900" b="1" dirty="0" smtClean="0">
                <a:solidFill>
                  <a:schemeClr val="accent2"/>
                </a:solidFill>
                <a:cs typeface="David" pitchFamily="34" charset="-79"/>
              </a:rPr>
              <a:t>יד</a:t>
            </a: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וְכָל-הָעָם רֹאִים אֶת-הַקּוֹלֹת וְאֶת-הַלַּפִּידִם וְאֵת קוֹל הַשֹּׁפָר וְאֶת-הָהָר עָשֵׁן וַיַּרְא הָעָם וַיָּנֻעוּ וַיַּעַמְדוּ מֵרָחֹק. </a:t>
            </a:r>
            <a:endParaRPr lang="he-IL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900" b="1" dirty="0" smtClean="0">
                <a:solidFill>
                  <a:schemeClr val="accent2"/>
                </a:solidFill>
                <a:cs typeface="David" pitchFamily="34" charset="-79"/>
              </a:rPr>
              <a:t>טו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וַיֹּאמְרוּ אֶל-מֹשֶׁה דַּבֵּר-אַתָּה עִמָּנוּ וְנִשְׁמָעָה וְאַל-יְדַבֵּר עִמָּנוּ אֱלֹהִים פֶּן-נָמוּת. </a:t>
            </a:r>
            <a:endParaRPr lang="he-IL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900" b="1" dirty="0" smtClean="0">
                <a:solidFill>
                  <a:schemeClr val="accent2"/>
                </a:solidFill>
                <a:cs typeface="David" pitchFamily="34" charset="-79"/>
              </a:rPr>
              <a:t>טז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וַיֹּאמֶר מֹשֶׁה אֶל-הָעָם אַל-תִּירָאוּ כִּי לְבַעֲבוּר נַסּוֹת אֶתְכֶם בָּא הָאֱלֹהִים וּבַעֲבוּר תִּהְיֶה יִרְאָתוֹ עַל-פְּנֵיכֶם לְבִלְתִּי תֶחֱטָאוּ. </a:t>
            </a:r>
            <a:endParaRPr lang="he-IL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900" b="1" dirty="0" smtClean="0">
                <a:solidFill>
                  <a:schemeClr val="accent2"/>
                </a:solidFill>
                <a:cs typeface="David" pitchFamily="34" charset="-79"/>
              </a:rPr>
              <a:t>יז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וַיַּעֲמֹד הָעָם מֵרָחֹק וּמֹשֶׁה נִגַּשׁ אֶל-הָעֲרָפֶל אֲשֶׁר-שָׁם </a:t>
            </a: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הָאֱלֹהִים.</a:t>
            </a:r>
            <a:endParaRPr lang="en-US" b="1" dirty="0" smtClean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371600"/>
            <a:ext cx="2971800" cy="1905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57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request to go from Plan B back to Plan A. </a:t>
            </a:r>
          </a:p>
          <a:p>
            <a:pPr algn="ctr"/>
            <a:r>
              <a:rPr lang="en-GB" sz="2000" dirty="0" smtClean="0"/>
              <a:t>Appears here so as not to  disrupt the flow earlier.</a:t>
            </a:r>
            <a:endParaRPr lang="he-IL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152400" y="3810000"/>
            <a:ext cx="5257800" cy="736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u="sng" dirty="0" smtClean="0"/>
              <a:t>חזקוני</a:t>
            </a:r>
          </a:p>
          <a:p>
            <a:pPr algn="ctr" rtl="1"/>
            <a:r>
              <a:rPr lang="he-IL" sz="2000" dirty="0" smtClean="0"/>
              <a:t>... אלא שלא רצה להפסיק בין הדברות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768096"/>
            <a:ext cx="8839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200" dirty="0" smtClean="0"/>
              <a:t>Do the people ever see G-d?</a:t>
            </a:r>
            <a:endParaRPr lang="en-GB" sz="2200" b="1" dirty="0" smtClean="0">
              <a:solidFill>
                <a:schemeClr val="accent4"/>
              </a:solidFill>
            </a:endParaRPr>
          </a:p>
          <a:p>
            <a:pPr algn="r" rtl="1"/>
            <a:r>
              <a:rPr lang="he-IL" sz="2200" b="1" u="sng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פרק כד</a:t>
            </a:r>
          </a:p>
          <a:p>
            <a:pPr algn="r" rtl="1"/>
            <a:r>
              <a:rPr lang="he-IL" sz="20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ט</a:t>
            </a:r>
            <a:r>
              <a:rPr lang="he-IL" sz="22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וַיַּעַל מֹשֶׁה וְאַהֲרֹן נָדָב וַאֲבִיהוּא וְשִׁבְעִים מִזִּקְנֵי יִשְׂרָאֵל. </a:t>
            </a:r>
            <a:endParaRPr lang="he-IL" sz="22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r>
              <a:rPr lang="he-IL" sz="20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י</a:t>
            </a:r>
            <a:r>
              <a:rPr lang="he-IL" sz="22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וַיִּרְאוּ אֵת אֱלֹהֵי יִשְׂרָאֵל וְתַחַת רַגְלָיו כְּמַעֲשֵׂה לִבְנַת הַסַּפִּיר וּכְעֶצֶם הַשָּׁמַיִם לָטֹהַר. </a:t>
            </a:r>
            <a:endParaRPr lang="he-IL" sz="22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algn="r" rtl="1"/>
            <a:r>
              <a:rPr lang="he-IL" sz="20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יא</a:t>
            </a:r>
            <a:r>
              <a:rPr lang="he-IL" sz="22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וְאֶל-אֲצִילֵי בְּנֵי יִשְׂרָאֵל לֹא שָׁלַח יָדוֹ וַיֶּחֱזוּ אֶת-הָאֱלֹהִים וַיֹּאכְלוּ וַיִּשְׁתּוּ</a:t>
            </a:r>
            <a:r>
              <a:rPr lang="he-IL" sz="22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en-US" sz="2200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3956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ה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6705600" cy="3276599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וַיִּקְרָא מֹשֶׁה אֶל-כָּל-יִשְׂרָאֵל וַיֹּאמֶר אֲלֵהֶם שְׁמַע יִשְׂרָאֵל אֶת-הַחֻקִּים וְאֶת-הַמִּשְׁפָּטִים אֲשֶׁר אָנֹכִי דֹּבֵר בְּאָזְנֵיכֶם הַיּוֹם וּלְמַדְתֶּם אֹתָם וּשְׁמַרְתֶּם לַעֲשֹׂתָם.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יְהוָה אֱלֹהֵינוּ כָּרַת עִמָּנוּ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בְּרִית</a:t>
            </a:r>
            <a:r>
              <a:rPr lang="he-IL" sz="2400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בְּחֹרֵב.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לֹא אֶת-אֲבֹתֵינוּ כָּרַת יְהוָה אֶת-הַבְּרִית הַזֹּאת כִּי אִתָּנוּ אֲנַחְנוּ אֵלֶּה פֹה הַיּוֹם כֻּלָּנוּ חַיִּים.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ד פָּנִים בְּפָנִים דִּבֶּר יְהוָה עִמָּכֶם בָּהָר מִתּוֹךְ הָאֵשׁ.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ה אָנֹכִי עֹמֵד בֵּין-יְהוָה וּבֵינֵיכֶם בָּעֵת הַהִוא לְהַגִּיד לָכֶם אֶת-דְּבַר יְהוָה כִּי יְרֵאתֶם מִפְּנֵי הָאֵשׁ </a:t>
            </a:r>
            <a:r>
              <a:rPr lang="he-IL" sz="2400" b="1" dirty="0" smtClean="0">
                <a:solidFill>
                  <a:schemeClr val="accent4"/>
                </a:solidFill>
                <a:cs typeface="David" pitchFamily="34" charset="-79"/>
              </a:rPr>
              <a:t>וְלֹא-עֲלִיתֶם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בָּהָר לֵאמֹר</a:t>
            </a:r>
            <a:r>
              <a:rPr lang="he-IL" sz="2400" b="1" dirty="0" smtClean="0">
                <a:solidFill>
                  <a:schemeClr val="accent4"/>
                </a:solidFill>
                <a:cs typeface="David" pitchFamily="34" charset="-79"/>
              </a:rPr>
              <a:t>.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3733800"/>
            <a:ext cx="2057400" cy="6096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Plan B - Idealistic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4572000"/>
            <a:ext cx="2057400" cy="609600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Plan A - Realistic </a:t>
            </a:r>
            <a:endParaRPr lang="he-IL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1251857" y="5486400"/>
            <a:ext cx="6640286" cy="1295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b="1" dirty="0" smtClean="0">
                <a:cs typeface="David" pitchFamily="34" charset="-79"/>
              </a:rPr>
              <a:t>There is a significant difference between being told you can’t do something and realising your own limits.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12741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pPr rtl="1"/>
            <a:r>
              <a:rPr lang="en-GB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Split into paragraphs</a:t>
            </a:r>
            <a:r>
              <a:rPr lang="he-IL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יט</a:t>
            </a:r>
            <a:endParaRPr lang="he-IL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בַּחֹדֶשׁ הַשְּׁלִישִׁי לְצֵאת בְּנֵי-יִשְׂרָאֵל מֵאֶרֶץ מִצְרָיִם בַּיּוֹם הַזֶּה בָּאוּ מִדְבַּר סִינָי.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וַיִּסְעוּ מֵרְפִידִים וַיָּבֹאוּ מִדְבַּר סִינַי וַיַּחֲנוּ בַּמִּדְבָּר וַיִּחַן-שָׁם יִשְׂרָאֵל נֶגֶד הָהָר.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וּמֹשֶׁה עָלָה אֶל-הָאֱלֹהִים וַיִּקְרָא אֵלָיו יְהוָה מִן-הָהָר לֵאמֹר כֹּה תֹאמַר לְבֵית יַעֲקֹב וְתַגֵּיד לִבְנֵי יִשְׂרָאֵל.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אַתֶּם רְאִיתֶם אֲשֶׁר עָשִׂיתִי לְמִצְרָיִם וָאֶשָּׂא אֶתְכֶם עַל-כַּנְפֵי נְשָׁרִים וָאָבִא אֶתְכֶם אֵלָי.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וְעַתָּה אִם-שָׁמוֹעַ תִּשְׁמְעוּ בְּקֹלִי וּשְׁמַרְתֶּם אֶת-בְּרִיתִי וִהְיִיתֶם לִי סְגֻלָּה מִכָּל-הָעַמִּים כִּי-לִי כָּל-הָאָרֶץ.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וְאַתֶּם תִּהְיוּ-לִי מַמְלֶכֶת כֹּהֲנִים וְגוֹי קָדוֹשׁ אֵלֶּה הַדְּבָרִים אֲשֶׁר תְּדַבֵּר אֶל-בְּנֵי יִשְׂרָאֵל.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וַיָּבֹא מֹשֶׁה וַיִּקְרָא לְזִקְנֵי הָעָם וַיָּשֶׂם לִפְנֵיהֶם אֵת כָּל-הַדְּבָרִים הָאֵלֶּה אֲשֶׁר צִוָּהוּ יְהוָה.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וַיַּעֲנוּ כָל-הָעָם יַחְדָּו וַיֹּאמְרוּ כֹּל אֲשֶׁר-דִּבֶּר יְהוָה נַעֲשֶׂה וַיָּשֶׁב מֹשֶׁה אֶת-דִּבְרֵי הָעָם אֶל-יְהוָה.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יְהוָה אֶל-מֹשֶׁה הִנֵּה אָנֹכִי בָּא אֵלֶיךָ בְּעַב הֶעָנָן בַּעֲבוּר יִשְׁמַע הָעָם בְּדַבְּרִי עִמָּךְ וְגַם-בְּךָ יַאֲמִינוּ לְעוֹלָם וַיַּגֵּד מֹשֶׁה אֶת-דִּבְרֵי הָעָם אֶל-יְהוָה.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יְהוָה אֶל-מֹשֶׁה לֵךְ אֶל-הָעָם וְקִדַּשְׁתָּם הַיּוֹם וּמָחָר וְכִבְּסוּ שִׂמְלֹתָם.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וְהָיוּ נְכֹנִים לַיּוֹם הַשְּׁלִישִׁי כִּי בַּיּוֹם הַשְּׁלִשִׁי יֵרֵד יְהוָה לְעֵינֵי כָל-הָעָם עַל-הַר סִינָי.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וְהִגְבַּלְתָּ אֶת-הָעָם סָבִיב לֵאמֹר הִשָּׁמְרוּ לָכֶם עֲלוֹת בָּהָר וּנְגֹעַ בְּקָצֵהוּ כָּל-הַנֹּגֵעַ בָּהָר מוֹת יוּמָת.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לֹא-תִגַּע בּוֹ יָד כִּי-סָקוֹל יִסָּקֵל אוֹ-יָרֹה יִיָּרֶה אִם-בְּהֵמָה אִם-אִישׁ לֹא יִחְיֶה בִּמְשֹׁךְ הַיֹּבֵל הֵמָּה יַעֲלוּ בָהָר.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187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יט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371600"/>
            <a:ext cx="4648200" cy="5082381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כ</a:t>
            </a:r>
            <a:r>
              <a:rPr lang="he-IL" dirty="0">
                <a:cs typeface="David" pitchFamily="34" charset="-79"/>
              </a:rPr>
              <a:t> וַיֵּרֶד יְהוָה עַל-הַר סִינַי אֶל-רֹאשׁ הָהָר וַיִּקְרָא יְהוָה לְמֹשֶׁה אֶל-רֹאשׁ הָהָר וַיַּעַל מֹשֶׁה.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כא וַיֹּאמֶר יְהוָה אֶל-מֹשֶׁה רֵד הָעֵד בָּעָם פֶּן-יֶהֶרְסוּ אֶל-יְהוָה לִרְאוֹת וְנָפַל מִמֶּנּוּ רָב.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וְגַם הַכֹּהֲנִים הַנִּגָּשִׁים אֶל-יְהוָה יִתְקַדָּשׁוּ פֶּן-יִפְרֹץ בָּהֶם יְהוָה.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כג וַיֹּאמֶר מֹשֶׁה אֶל-יְהוָה לֹא-יוּכַל הָעָם לַעֲלֹת אֶל-הַר סִינָי כִּי-אַתָּה הַעֵדֹתָה בָּנוּ לֵאמֹר הַגְבֵּל אֶת-הָהָר וְקִדַּשְׁתּוֹ.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כד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וַיֹּאמֶר אֵלָיו יְהוָה לֶךְ-רֵד וְעָלִיתָ אַתָּה וְאַהֲרֹן עִמָּךְ וְהַכֹּהֲנִים וְהָעָם אַל-יֶהֶרְסוּ לַעֲלֹת אֶל-יְהוָה פֶּן-יִפְרָץ-בָּם.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cs typeface="David" pitchFamily="34" charset="-79"/>
              </a:rPr>
              <a:t>כה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וַיֵּרֶד מֹשֶׁה אֶל-הָעָם וַיֹּאמֶר אֲלֵהֶם</a:t>
            </a:r>
            <a:r>
              <a:rPr lang="he-IL" b="1" dirty="0" smtClean="0">
                <a:solidFill>
                  <a:schemeClr val="accent3"/>
                </a:solidFill>
                <a:cs typeface="David" pitchFamily="34" charset="-79"/>
              </a:rPr>
              <a:t>.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676400"/>
            <a:ext cx="43434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Moshe has to go down and warn the people not to </a:t>
            </a:r>
            <a:r>
              <a:rPr lang="en-GB" sz="2000" dirty="0" smtClean="0">
                <a:cs typeface="David" pitchFamily="34" charset="-79"/>
              </a:rPr>
              <a:t>look or they will die. </a:t>
            </a:r>
            <a:r>
              <a:rPr lang="en-GB" sz="2000" dirty="0">
                <a:cs typeface="David" pitchFamily="34" charset="-79"/>
              </a:rPr>
              <a:t>Plan B just fell apart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152400" y="3048000"/>
            <a:ext cx="4343400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98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Why is Moshe telling </a:t>
            </a:r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it's ok? Moshe understands it that the shofar blowing says it's over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4495799"/>
            <a:ext cx="4343400" cy="116114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66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Go down and come back up with </a:t>
            </a:r>
            <a:r>
              <a:rPr lang="en-GB" sz="2000" dirty="0" smtClean="0">
                <a:cs typeface="David" pitchFamily="34" charset="-79"/>
              </a:rPr>
              <a:t>Aharon. </a:t>
            </a:r>
            <a:endParaRPr lang="en-GB" sz="2000" dirty="0">
              <a:cs typeface="David" pitchFamily="34" charset="-79"/>
            </a:endParaRPr>
          </a:p>
          <a:p>
            <a:pPr algn="ctr"/>
            <a:r>
              <a:rPr lang="en-GB" sz="2000" dirty="0" smtClean="0">
                <a:cs typeface="David" pitchFamily="34" charset="-79"/>
              </a:rPr>
              <a:t>There will be 3 different levels.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400" y="5791200"/>
            <a:ext cx="4343400" cy="9525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67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Moshe is going down because </a:t>
            </a:r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told him to go down </a:t>
            </a:r>
            <a:r>
              <a:rPr lang="en-GB" sz="2000" dirty="0" smtClean="0">
                <a:cs typeface="David" pitchFamily="34" charset="-79"/>
              </a:rPr>
              <a:t> to bring </a:t>
            </a:r>
            <a:r>
              <a:rPr lang="en-GB" sz="2000" dirty="0">
                <a:cs typeface="David" pitchFamily="34" charset="-79"/>
              </a:rPr>
              <a:t>up Aharon and warn the people.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86889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 rtl="1"/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א-ב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רקע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ג-ו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ז-ח	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ט-טו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טז-יט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כ-כה	</a:t>
            </a: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757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066800"/>
            <a:ext cx="5638800" cy="5486400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וְכָל-הָעָם רֹאִים אֶת-הַקּוֹלֹת וְאֶת-הַלַּפִּידִם וְאֵת קוֹל הַשֹּׁפָר וְאֶת-הָהָר עָשֵׁן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וַיַּרְא הָעָם וַיָּנֻעוּ וַיַּעַמְדוּ מֵרָחֹק</a:t>
            </a:r>
            <a:r>
              <a:rPr lang="he-IL" dirty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וַיֹּאמְרוּ אֶל-מֹשֶׁה דַּבֵּר-אַתָּה עִמָּנוּ וְנִשְׁמָעָה וְאַל-יְדַבֵּר עִמָּנוּ אֱלֹהִים פֶּן-נָמוּת.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וַיֹּאמֶר מֹשֶׁה אֶל-הָעָם אַל-תִּירָאוּ כִּי לְבַעֲבוּר נַסּוֹת אֶתְכֶם בָּא הָאֱלֹהִים וּבַעֲבוּר תִּהְיֶה יִרְאָתוֹ עַל-פְּנֵיכֶם לְבִלְתִּי תֶחֱטָאוּ.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וַיַּעֲמֹד הָעָם מֵרָחֹק וּמֹשֶׁה נִגַּשׁ אֶל-הָעֲרָפֶל אֲשֶׁר-שָׁם הָאֱלֹהִים. 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וַיֹּאמֶר יְהוָה אֶל-מֹשֶׁה כֹּה תֹאמַר אֶל-בְּנֵי יִשְׂרָאֵל </a:t>
            </a:r>
            <a:r>
              <a:rPr lang="he-IL" dirty="0">
                <a:cs typeface="David" pitchFamily="34" charset="-79"/>
              </a:rPr>
              <a:t>אַתֶּם רְאִיתֶם כִּי מִן-הַשָּׁמַיִם דִּבַּרְתִּי עִמָּכֶם. 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8100" y="914400"/>
            <a:ext cx="34671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52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The people are </a:t>
            </a:r>
            <a:r>
              <a:rPr lang="en-GB" sz="2000" dirty="0">
                <a:cs typeface="David" pitchFamily="34" charset="-79"/>
              </a:rPr>
              <a:t>scared so they back </a:t>
            </a:r>
            <a:r>
              <a:rPr lang="en-GB" sz="2000" dirty="0" smtClean="0">
                <a:cs typeface="David" pitchFamily="34" charset="-79"/>
              </a:rPr>
              <a:t>away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38100" y="1905000"/>
            <a:ext cx="34671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05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are begging for Plan A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38100" y="2819401"/>
            <a:ext cx="3467100" cy="1447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96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tells them that G-d is scaring them to test them and they should always fear Him.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38100" y="4343400"/>
            <a:ext cx="34671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36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stay at a distance at Har Sinai whilst Moshe goes up the mountain. Back to Plan A. 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38100" y="5867400"/>
            <a:ext cx="34671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14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Now G-d speaks to Bnei Yisrael through Moshe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91779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Autofit/>
          </a:bodyPr>
          <a:lstStyle/>
          <a:p>
            <a:pPr algn="r" rtl="1"/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א-ב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רקע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ג-ו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ז-ח	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ט-טו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טז-יט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</a:t>
            </a:r>
            <a:b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כ-כה	</a:t>
            </a: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</a:t>
            </a: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כ:יד-יח	</a:t>
            </a: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STORY 1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415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G-d Speaks to Moshe…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sz="86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 תַעֲשׂוּן אִתִּי אֱלֹהֵי כֶסֶף וֵאלֹהֵי זָהָב לֹא תַעֲשׂוּ לָכֶם.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מִזְבַּח אֲדָמָה תַּעֲשֶׂה-לִּי וְזָבַחְתָּ עָלָיו אֶת-עֹלֹתֶיךָ וְאֶת-שְׁלָמֶיךָ אֶת-צֹאנְךָ וְאֶת-בְּקָרֶךָ בְּכָל-הַמָּקוֹם אֲשֶׁר אַזְכִּיר אֶת-שְׁמִי אָבוֹא אֵלֶיךָ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וּבֵרַכְתִּיךָ.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וְאִם-מִזְבַּח אֲבָנִים תַּעֲשֶׂה-לִּי לֹא-תִבְנֶה אֶתְהֶן גָּזִית כִּי חַרְבְּךָ הֵנַפְתָּ עָלֶיהָ וַתְּחַלְלֶהָ.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וְלֹא-תַעֲלֶה בְמַעֲלֹת עַל-מִזְבְּחִי אֲשֶׁר לֹא-תִגָּלֶה עֶרְוָתְךָ עָלָיו.</a:t>
            </a: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שמות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כא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וְאֵלֶּה הַמִּשְׁפָּטִים אֲשֶׁר תָּשִׂים לִפְנֵיהֶם.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כִּי תִקְנֶה עֶבֶד עִבְרִי שֵׁשׁ שָׁנִים יַעֲבֹד וּבַשְּׁבִעִת יֵצֵא לַחָפְשִׁי חִנָּם.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אִם-בְּגַפּוֹ יָבֹא בְּגַפּוֹ יֵצֵא אִם-בַּעַל אִשָּׁה הוּא וְיָצְאָה אִשְׁתּוֹ עִמּוֹ.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אִם-אֲדֹנָיו יִתֶּן-לוֹ אִשָּׁה וְיָלְדָה-לוֹ בָנִים אוֹ בָנוֹת הָאִשָּׁה וִילָדֶיהָ תִּהְיֶה לַאדֹנֶיהָ וְהוּא יֵצֵא בְגַפּוֹ.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וְאִם-אָמֹר יֹאמַר הָעֶבֶד אָהַבְתִּי אֶת-אֲדֹנִי אֶת-אִשְׁתִּי וְאֶת-בָּנָי לֹא אֵצֵא חָפְשִׁי.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וְהִגִּישׁוֹ אֲדֹנָיו אֶל-הָאֱלֹהִים וְהִגִּישׁוֹ אֶל-הַדֶּלֶת אוֹ אֶל-הַמְּזוּזָה וְרָצַע אֲדֹנָיו אֶת-אָזְנוֹ בַּמַּרְצֵעַ וַעֲבָדוֹ לְעֹלָם.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וְכִי-יִמְכֹּר אִישׁ אֶת-בִּתּוֹ לְאָמָה לֹא תֵצֵא כְּצֵאת הָעֲבָדִים.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אִם-רָעָה בְּעֵינֵי אֲדֹנֶיהָ אֲשֶׁר-לא (לוֹ) יְעָדָהּ וְהֶפְדָּהּ לְעַם נָכְרִי לֹא-יִמְשֹׁל לְמָכְרָהּ בְּבִגְדוֹ-בָהּ.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וְאִם-לִבְנוֹ יִיעָדֶנָּה כְּמִשְׁפַּט הַבָּנוֹת יַעֲשֶׂה-לָּהּ.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אִם-אַחֶרֶת יִקַּח-לוֹ שְׁאֵרָהּ כְּסוּתָהּ וְעֹנָתָהּ לֹא יִגְרָע.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וְאִם-שְׁלָשׁ-אֵלֶּה לֹא יַעֲשֶׂה לָהּ וְיָצְאָה חִנָּם אֵין כָּסֶף.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מַכֵּה אִישׁ וָמֵת מוֹת יוּמָת.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וַאֲשֶׁר לֹא צָדָה וְהָאֱלֹהִים אִנָּה לְיָדוֹ וְשַׂמְתִּי לְךָ מָקוֹם אֲשֶׁר יָנוּס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שָׁמָּה.מ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וְכִי-יָזִד אִישׁ עַל-רֵעֵהוּ לְהָרְגוֹ בְעָרְמָה מֵעִם מִזְבְּחִי תִּקָּחֶנּוּ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לָמוּת.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וּמַכֵּה אָבִיו וְאִמּוֹ מוֹת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יוּמָת.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וְגֹנֵב אִישׁ וּמְכָרוֹ וְנִמְצָא בְיָדוֹ מוֹת יוּמָת.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וּמְקַלֵּל אָבִיו וְאִמּוֹ מוֹת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יוּמָת.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וְכִי-יְרִיבֻן אֲנָשִׁים וְהִכָּה-אִישׁ אֶת-רֵעֵהוּ בְּאֶבֶן אוֹ בְאֶגְרֹף וְלֹא יָמוּת וְנָפַל לְמִשְׁכָּב.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אִם-יָקוּם וְהִתְהַלֵּךְ בַּחוּץ עַל-מִשְׁעַנְתּוֹ וְנִקָּה הַמַּכֶּה רַק שִׁבְתּוֹ יִתֵּן וְרַפֹּא יְרַפֵּא.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וְכִי-יַכֶּה אִישׁ אֶת-עַבְדּוֹ אוֹ אֶת-אֲמָתוֹ בַּשֵּׁבֶט וּמֵת תַּחַת יָדוֹ נָקֹם יִנָּקֵם.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אַךְ אִם-יוֹם אוֹ יוֹמַיִם יַעֲמֹד לֹא יֻקַּם כִּי כַסְפּוֹ הוּא. </a:t>
            </a:r>
            <a:r>
              <a:rPr lang="en-GB" dirty="0" smtClean="0">
                <a:latin typeface="David" pitchFamily="34" charset="-79"/>
                <a:cs typeface="David" pitchFamily="34" charset="-79"/>
              </a:rPr>
              <a:t> </a:t>
            </a:r>
            <a:endParaRPr lang="en-US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0620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763000" cy="60198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וְכִי-יִנָּצוּ אֲנָשִׁים וְנָגְפוּ אִשָּׁה הָרָה וְיָצְאוּ יְלָדֶיהָ וְלֹא יִהְיֶה אָסוֹן עָנוֹשׁ יֵעָנֵשׁ כַּאֲשֶׁר יָשִׁית עָלָיו בַּעַל הָאִשָּׁה וְנָתַן בִּפְלִלִים.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וְאִם-אָסוֹן יִהְיֶה וְנָתַתָּה נֶפֶשׁ תַּחַת נָפֶשׁ.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עַיִן תַּחַת עַיִן שֵׁן תַּחַת שֵׁן יָד תַּחַת יָד רֶגֶל תַּחַת רָגֶל.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כְּוִיָּה תַּחַת כְּוִיָּה פֶּצַע תַּחַת פָּצַע חַבּוּרָה תַּחַת חַבּוּרָה.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וְכִי-יַכֶּה אִישׁ אֶת-עֵין עַבְדּוֹ אוֹ-אֶת-עֵין אֲמָתוֹ וְשִׁחֲתָהּ לַחָפְשִׁי יְשַׁלְּחֶנּוּ תַּחַת עֵינוֹ.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וְאִם-שֵׁן עַבְדּוֹ אוֹ-שֵׁן אֲמָתוֹ יַפִּיל לַחָפְשִׁי יְשַׁלְּחֶנּוּ תַּחַת שִׁנּוֹ.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וְכִי-יִגַּח שׁוֹר אֶת-אִישׁ אוֹ אֶת-אִשָּׁה וָמֵת סָקוֹל יִסָּקֵל הַשּׁוֹר וְלֹא יֵאָכֵל אֶת-בְּשָׂרוֹ וּבַעַל הַשּׁוֹר נָקִי.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וְאִם שׁוֹר נַגָּח הוּא מִתְּמֹל שִׁלְשֹׁם וְהוּעַד בִּבְעָלָיו וְלֹא יִשְׁמְרֶנּוּ וְהֵמִית אִישׁ אוֹ אִשָּׁה הַשּׁוֹר יִסָּקֵל וְגַם-בְּעָלָיו יוּמָת.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אִם-כֹּפֶר יוּשַׁת עָלָיו וְנָתַן פִּדְיֹן נַפְשׁוֹ כְּכֹל אֲשֶׁר-יוּשַׁת עָלָיו.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אוֹ-בֵן יִגָּח אוֹ-בַת יִגָּח כַּמִּשְׁפָּט הַזֶּה יֵעָשֶׂה לּוֹ.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אִם-עֶבֶד יִגַּח הַשּׁוֹר אוֹ אָמָה כֶּסֶף שְׁלֹשִׁים שְׁקָלִים יִתֵּן לַאדֹנָיו וְהַשּׁוֹר יִסָּקֵל.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וְכִי-יִפְתַּח אִישׁ בּוֹר אוֹ כִּי-יִכְרֶה אִישׁ בֹּר וְלֹא יְכַסֶּנּוּ וְנָפַל-שָׁמָּה שּׁוֹר אוֹ חֲמוֹר.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בַּעַל הַבּוֹר יְשַׁלֵּם כֶּסֶף יָשִׁיב לִבְעָלָיו וְהַמֵּת יִהְיֶה-לּוֹ.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וְכִי-יִגֹּף שׁוֹר-אִישׁ אֶת-שׁוֹר רֵעֵהוּ וָמֵת וּמָכְרוּ אֶת-הַשּׁוֹר הַחַי וְחָצוּ אֶת-כַּסְפּוֹ וְגַם אֶת-הַמֵּת יֶחֱצוּן.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אוֹ נוֹדַע כִּי שׁוֹר נַגָּח הוּא מִתְּמוֹל שִׁלְשֹׁם וְלֹא יִשְׁמְרֶנּוּ בְּעָלָיו שַׁלֵּם יְשַׁלֵּם שׁוֹר תַּחַת הַשּׁוֹר וְהַמֵּת יִהְיֶה-לּוֹ.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כִּי יִגְנֹב-אִישׁ שׁוֹר אוֹ-שֶׂה וּטְבָחוֹ אוֹ מְכָרוֹ חֲמִשָּׁה בָקָר יְשַׁלֵּם תַּחַת הַשּׁוֹר וְאַרְבַּע-צֹאן תַּחַת הַשֶּׂה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שמות כג</a:t>
            </a: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לֹא תִשָּׂא שֵׁמַע שָׁוְא אַל-תָּשֶׁת יָדְךָ עִם-רָשָׁע לִהְיֹת עֵד חָמָס.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לֹא-תִהְיֶה אַחֲרֵי-רַבִּים לְרָעֹת וְלֹא-תַעֲנֶה עַל-רִב לִנְטֹת אַחֲרֵי רַבִּים לְהַטֹּת.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וְדָל לֹא תֶהְדַּר בְּרִיבוֹ.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כִּי תִפְגַּע שׁוֹר אֹיִבְךָ אוֹ חֲמֹרוֹ תֹּעֶה הָשֵׁב תְּשִׁיבֶנּוּ לוֹ.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כִּי-תִרְאֶה חֲמוֹר שֹׂנַאֲךָ רֹבֵץ תַּחַת מַשָּׂאוֹ וְחָדַלְתָּ מֵעֲזֹב לוֹ עָזֹב תַּעֲזֹב עִמּוֹ.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לֹא תַטֶּה מִשְׁפַּט אֶבְיֹנְךָ בְּרִיבוֹ.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מִדְּבַר-שֶׁקֶר תִּרְחָק וְנָקִי וְצַדִּיק אַל-תַּהֲרֹג כִּי לֹא-אַצְדִּיק רָשָׁע.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וְשֹׁחַד לֹא תִקָּח כִּי הַשֹּׁחַד יְעַוֵּר פִּקְחִים וִיסַלֵּף דִּבְרֵי צַדִּיקִים.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וְגֵר לֹא תִלְחָץ וְאַתֶּם יְדַעְתֶּם אֶת-נֶפֶשׁ הַגֵּר כִּי-גֵרִים הֱיִיתֶם בְּאֶרֶץ מִצְרָיִם.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וְשֵׁשׁ שָׁנִים תִּזְרַע אֶת-אַרְצֶךָ וְאָסַפְתָּ אֶת-תְּבוּאָתָהּ.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וְהַשְּׁבִיעִת תִּשְׁמְטֶנָּה וּנְטַשְׁתָּהּ וְאָכְלוּ אֶבְיֹנֵי עַמֶּךָ וְיִתְרָם תֹּאכַל חַיַּת הַשָּׂדֶה כֵּן-תַּעֲשֶׂה לְכַרְמְךָ לְזֵיתֶךָ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178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שֵׁשֶׁת יָמִים תַּעֲשֶׂה מַעֲשֶׂיךָ וּבַיּוֹם הַשְּׁבִיעִי תִּשְׁבֹּת לְמַעַן יָנוּחַ שׁוֹרְךָ וַחֲמֹרֶךָ וְיִנָּפֵשׁ בֶּן-אֲמָתְךָ וְהַגֵּר.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וּבְכֹל אֲשֶׁר-אָמַרְתִּי אֲלֵיכֶם תִּשָּׁמֵרוּ וְשֵׁם אֱלֹהִים אֲחֵרִים לֹא תַזְכִּירוּ לֹא יִשָּׁמַע עַל-פִּיךָ.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שָׁלֹשׁ רְגָלִים תָּחֹג לִי בַּשָּׁנָה.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אֶת-חַג הַמַּצּוֹת תִּשְׁמֹר שִׁבְעַת יָמִים תֹּאכַל מַצּוֹת כַּאֲשֶׁר צִוִּיתִךָ לְמוֹעֵד חֹדֶשׁ הָאָבִיב כִּי-בוֹ יָצָאתָ מִמִּצְרָיִם וְלֹא-יֵרָאוּ פָנַי רֵיקָם.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וְחַג הַקָּצִיר בִּכּוּרֵי מַעֲשֶׂיךָ אֲשֶׁר תִּזְרַע בַּשָּׂדֶה וְחַג הָאָסִף בְּצֵאת הַשָּׁנָה בְּאָסְפְּךָ אֶת-מַעֲשֶׂיךָ מִן-הַשָּׂדֶה.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שָׁלֹשׁ פְּעָמִים בַּשָּׁנָה יֵרָאֶה כָּל-זְכוּרְךָ אֶל-פְּנֵי הָאָדֹן יְהוָה.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לֹא-תִזְבַּח עַל-חָמֵץ דַּם-זִבְחִי וְלֹא-יָלִין חֵלֶב-חַגִּי עַד-בֹּקֶר.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רֵאשִׁית בִּכּוּרֵי אַדְמָתְךָ תָּבִיא בֵּית יְהוָה אֱלֹהֶיךָ לֹא-תְבַשֵּׁל גְּדִי בַּחֲלֵב אִמּוֹ.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הִנֵּה אָנֹכִי שֹׁלֵחַ מַלְאָךְ לְפָנֶיךָ לִשְׁמָרְךָ בַּדָּרֶךְ וְלַהֲבִיאֲךָ אֶל-הַמָּקוֹם אֲשֶׁר הֲכִנֹתִי.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הִשָּׁמֶר מִפָּנָיו וּשְׁמַע בְּקֹלוֹ אַל-תַּמֵּר בּוֹ כִּי לֹא יִשָּׂא לְפִשְׁעֲכֶם כִּי שְׁמִי בְּקִרְבּוֹ.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כִּי אִם-שָׁמוֹעַ תִּשְׁמַע בְּקֹלוֹ וְעָשִׂיתָ כֹּל אֲשֶׁר אֲדַבֵּר וְאָיַבְתִּי אֶת-אֹיְבֶיךָ וְצַרְתִּי אֶת-צֹרְרֶיךָ.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כִּי-יֵלֵךְ מַלְאָכִי לְפָנֶיךָ וֶהֱבִיאֲךָ אֶל-הָאֱמֹרִי וְהַחִתִּי וְהַפְּרִזִּי וְהַכְּנַעֲנִי הַחִוִּי וְהַיְבוּסִי וְהִכְחַדְתִּיו.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לֹא-תִשְׁתַּחֲוֶה לֵאלֹהֵיהֶם וְלֹא תָעָבְדֵם וְלֹא תַעֲשֶׂה כְּמַעֲשֵׂיהֶם כִּי הָרֵס תְּהָרְסֵם וְשַׁבֵּר תְּשַׁבֵּר מַצֵּבֹתֵיהֶם.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וַעֲבַדְתֶּם אֵת יְהוָה אֱלֹהֵיכֶם וּבֵרַךְ אֶת-לַחְמְךָ וְאֶת-מֵימֶיךָ וַהֲסִרֹתִי מַחֲלָה מִקִּרְבֶּךָ.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לֹא תִהְיֶה מְשַׁכֵּלָה וַעֲקָרָה בְּאַרְצֶךָ אֶת-מִסְפַּר יָמֶיךָ אֲמַלֵּא.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אֶת-אֵימָתִי אֲשַׁלַּח לְפָנֶיךָ וְהַמֹּתִי אֶת-כָּל-הָעָם אֲשֶׁר תָּבֹא בָּהֶם וְנָתַתִּי אֶת-כָּל-אֹיְבֶיךָ אֵלֶיךָ עֹרֶף.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וְשָׁלַחְתִּי אֶת-הַצִּרְעָה לְפָנֶיךָ וְגֵרְשָׁה אֶת-הַחִוִּי אֶת-הַכְּנַעֲנִי וְאֶת-הַחִתִּי מִלְּפָנֶיךָ.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לֹא אֲגָרְשֶׁנּוּ מִפָּנֶיךָ בְּשָׁנָה אֶחָת פֶּן-תִּהְיֶה הָאָרֶץ שְׁמָמָה וְרַבָּה עָלֶיךָ חַיַּת הַשָּׂדֶה.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מְעַט מְעַט אֲגָרְשֶׁנּוּ מִפָּנֶיךָ עַד אֲשֶׁר תִּפְרֶה וְנָחַלְתָּ אֶת-הָאָרֶץ.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וְשַׁתִּי אֶת-גְּבֻלְךָ מִיַּם-סוּף וְעַד-יָם פְּלִשְׁתִּים וּמִמִּדְבָּר עַד-הַנָּהָר כִּי אֶתֵּן בְּיֶדְכֶם אֵת יֹשְׁבֵי הָאָרֶץ וְגֵרַשְׁתָּמוֹ מִפָּנֶיךָ.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לֹא-תִכְרֹת לָהֶם וְלֵאלֹהֵיהֶם בְּרִית.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לֹא יֵשְׁבוּ בְּאַרְצְךָ פֶּן-יַחֲטִיאוּ אֹתְךָ לִי כִּי תַעֲבֹד אֶת-אֱלֹהֵיהֶם כִּי-יִהְיֶה לְךָ לְמוֹקֵשׁ. </a:t>
            </a:r>
            <a:r>
              <a:rPr lang="he-IL" sz="5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/>
            </a:r>
            <a:br>
              <a:rPr lang="he-IL" sz="2400" dirty="0">
                <a:latin typeface="David" pitchFamily="34" charset="-79"/>
                <a:cs typeface="David" pitchFamily="34" charset="-79"/>
              </a:rPr>
            </a:br>
            <a:r>
              <a:rPr lang="he-IL" sz="2400" dirty="0">
                <a:latin typeface="David" pitchFamily="34" charset="-79"/>
                <a:cs typeface="David" pitchFamily="34" charset="-79"/>
              </a:rPr>
              <a:t/>
            </a:r>
            <a:br>
              <a:rPr lang="he-IL" sz="2400" dirty="0">
                <a:latin typeface="David" pitchFamily="34" charset="-79"/>
                <a:cs typeface="David" pitchFamily="34" charset="-79"/>
              </a:rPr>
            </a:br>
            <a:endParaRPr lang="he-IL" sz="24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2827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738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כד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990600"/>
            <a:ext cx="5638800" cy="5715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וְאֶל-מֹשֶׁה אָמַר עֲלֵה אֶל-יְהוָה אַתָּה וְאַהֲרֹן נָדָב וַאֲבִיהוּא וְשִׁבְעִים מִזִּקְנֵי יִשְׂרָאֵל וְהִשְׁתַּחֲוִיתֶם מֵרָחֹק.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וְנִגַּשׁ מֹשֶׁה לְבַדּוֹ אֶל-יְהוָה וְהֵם לֹא יִגָּשׁוּ וְהָעָם לֹא יַעֲלוּ עִמּוֹ.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ג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וַיָּבֹא מֹשֶׁה וַיְסַפֵּר לָעָם אֵת כָּל-דִּבְרֵי יְהוָה וְאֵת כָּל-הַמִּשְׁפָּטִים וַיַּעַן כָּל-הָעָם קוֹל אֶחָד וַיֹּאמְרוּ כָּל-הַדְּבָרִים אֲשֶׁר-דִּבֶּר יְהוָה נַעֲשֶׂה.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וַיִּכְתֹּב מֹשֶׁה אֵת כָּל-דִּבְרֵי יְהוָה וַיַּשְׁכֵּם בַּבֹּקֶר וַיִּבֶן מִזְבֵּחַ תַּחַת הָהָר וּשְׁתֵּים עֶשְׂרֵה מַצֵּבָה לִשְׁנֵים עָשָׂר שִׁבְטֵי יִשְׂרָאֵל.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וַיִּשְׁלַח אֶת-נַעֲרֵי בְּנֵי יִשְׂרָאֵל וַיַּעֲלוּ עֹלֹת וַיִּזְבְּחוּ זְבָחִים שְׁלָמִים לַיהוָה פָּרִים.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וַיִּקַּח מֹשֶׁה חֲצִי הַדָּם וַיָּשֶׂם בָּאַגָּנֹת וַחֲצִי הַדָּם זָרַק עַל-הַמִּזְבֵּחַ.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וַיִּקַּח סֵפֶר הַבְּרִית וַיִּקְרָא בְּאָזְנֵי הָעָם וַיֹּאמְרוּ כֹּל אֲשֶׁר-דִּבֶּר יְהוָה נַעֲשֶׂה וְנִשְׁמָע.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וַיִּקַּח מֹשֶׁה אֶת-הַדָּם וַיִּזְרֹק עַל-הָעָם וַיֹּאמֶר הִנֵּה דַם-הַבְּרִית אֲשֶׁר כָּרַת יְהוָה עִמָּכֶם עַל כָּל-הַדְּבָרִים הָאֵלֶּה.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6028" y="1752600"/>
            <a:ext cx="3272971" cy="2133600"/>
          </a:xfrm>
          <a:prstGeom prst="rightArrowCallout">
            <a:avLst>
              <a:gd name="adj1" fmla="val 14610"/>
              <a:gd name="adj2" fmla="val 25000"/>
              <a:gd name="adj3" fmla="val 17496"/>
              <a:gd name="adj4" fmla="val 7650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This is the pasuk we're looking for </a:t>
            </a:r>
            <a:r>
              <a:rPr lang="en-GB" sz="2000" dirty="0" smtClean="0">
                <a:cs typeface="David" pitchFamily="34" charset="-79"/>
              </a:rPr>
              <a:t>–Moshe </a:t>
            </a:r>
            <a:r>
              <a:rPr lang="en-GB" sz="2000" dirty="0">
                <a:cs typeface="David" pitchFamily="34" charset="-79"/>
              </a:rPr>
              <a:t>tells them all the laws and the people say they will keep them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62050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738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כד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219200"/>
            <a:ext cx="4495800" cy="5486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ט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5"/>
                </a:solidFill>
                <a:cs typeface="David" pitchFamily="34" charset="-79"/>
              </a:rPr>
              <a:t>וַיַּעַל מֹשֶׁה וְאַהֲרֹן נָדָב וַאֲבִיהוּא וְשִׁבְעִים מִזִּקְנֵי יִשְׂרָאֵל. </a:t>
            </a:r>
            <a:endParaRPr lang="en-US" sz="28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8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י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4"/>
                </a:solidFill>
                <a:cs typeface="David" pitchFamily="34" charset="-79"/>
              </a:rPr>
              <a:t>וַיִּרְאוּ אֵת אֱלֹהֵי יִשְׂרָאֵל וְתַחַת רַגְלָיו כְּמַעֲשֵׂה לִבְנַת הַסַּפִּיר וּכְעֶצֶם הַשָּׁמַיִם לָטֹהַר. </a:t>
            </a:r>
            <a:endParaRPr lang="en-US" sz="28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8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יא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וְאֶל-אֲצִילֵי בְּנֵי יִשְׂרָאֵל לֹא שָׁלַח יָדוֹ וַיֶּחֱזוּ אֶת-הָאֱלֹהִים וַיֹּאכְלוּ וַיִּשְׁתּוּ. 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126880" y="1157514"/>
            <a:ext cx="4292720" cy="89988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91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Why are they going up the mountain?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26879" y="2209800"/>
            <a:ext cx="4445121" cy="3429000"/>
          </a:xfrm>
          <a:prstGeom prst="rightArrowCallout">
            <a:avLst>
              <a:gd name="adj1" fmla="val 11615"/>
              <a:gd name="adj2" fmla="val 25000"/>
              <a:gd name="adj3" fmla="val 16763"/>
              <a:gd name="adj4" fmla="val 7937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told them to in pasuk 1. </a:t>
            </a:r>
            <a:endParaRPr lang="en-GB" sz="2000" dirty="0" smtClean="0">
              <a:cs typeface="David" pitchFamily="34" charset="-79"/>
            </a:endParaRPr>
          </a:p>
          <a:p>
            <a:pPr algn="ctr"/>
            <a:r>
              <a:rPr lang="en-GB" sz="2000" dirty="0" smtClean="0">
                <a:cs typeface="David" pitchFamily="34" charset="-79"/>
              </a:rPr>
              <a:t>The leaders are accepting on behalf of the people.</a:t>
            </a:r>
          </a:p>
          <a:p>
            <a:pPr algn="ctr"/>
            <a:r>
              <a:rPr lang="en-GB" sz="2000" dirty="0" smtClean="0">
                <a:cs typeface="David" pitchFamily="34" charset="-79"/>
              </a:rPr>
              <a:t>They </a:t>
            </a:r>
            <a:r>
              <a:rPr lang="en-GB" sz="2000" dirty="0">
                <a:cs typeface="David" pitchFamily="34" charset="-79"/>
              </a:rPr>
              <a:t>are acting like kohanim. </a:t>
            </a:r>
            <a:endParaRPr lang="en-GB" sz="2000" dirty="0" smtClean="0">
              <a:cs typeface="David" pitchFamily="34" charset="-79"/>
            </a:endParaRPr>
          </a:p>
          <a:p>
            <a:pPr algn="ctr"/>
            <a:r>
              <a:rPr lang="en-GB" sz="2000" dirty="0" smtClean="0">
                <a:cs typeface="David" pitchFamily="34" charset="-79"/>
              </a:rPr>
              <a:t>PROBLEM: G-d </a:t>
            </a:r>
            <a:r>
              <a:rPr lang="en-GB" sz="2000" dirty="0">
                <a:cs typeface="David" pitchFamily="34" charset="-79"/>
              </a:rPr>
              <a:t>warned the kohanim not to go up. What's going on</a:t>
            </a:r>
            <a:r>
              <a:rPr lang="en-GB" sz="2000" dirty="0" smtClean="0">
                <a:cs typeface="David" pitchFamily="34" charset="-79"/>
              </a:rPr>
              <a:t>?</a:t>
            </a:r>
          </a:p>
          <a:p>
            <a:pPr algn="ctr"/>
            <a:r>
              <a:rPr lang="en-GB" sz="2000" dirty="0" smtClean="0">
                <a:cs typeface="David" pitchFamily="34" charset="-79"/>
              </a:rPr>
              <a:t> </a:t>
            </a:r>
            <a:r>
              <a:rPr lang="en-GB" sz="2000" dirty="0">
                <a:cs typeface="David" pitchFamily="34" charset="-79"/>
              </a:rPr>
              <a:t>That's why </a:t>
            </a:r>
            <a:r>
              <a:rPr lang="en-GB" sz="2000" dirty="0" smtClean="0">
                <a:cs typeface="David" pitchFamily="34" charset="-79"/>
              </a:rPr>
              <a:t>there is an opinion that says that this comes </a:t>
            </a:r>
            <a:r>
              <a:rPr lang="en-GB" sz="2000" dirty="0">
                <a:cs typeface="David" pitchFamily="34" charset="-79"/>
              </a:rPr>
              <a:t>before limitation in perek 19.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56660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19799"/>
          </a:xfrm>
        </p:spPr>
        <p:txBody>
          <a:bodyPr>
            <a:noAutofit/>
          </a:bodyPr>
          <a:lstStyle/>
          <a:p>
            <a:pPr algn="r" rtl="1"/>
            <a:r>
              <a:rPr lang="en-GB" sz="2400" dirty="0" smtClean="0">
                <a:solidFill>
                  <a:schemeClr val="accent1"/>
                </a:solidFill>
              </a:rPr>
              <a:t>		</a:t>
            </a:r>
            <a:r>
              <a:rPr lang="en-GB" sz="40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 to Rashi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א-ב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רקע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ג-ו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ז-ח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ט-טו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  <a:r>
              <a:rPr lang="en-GB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טז-יט</a:t>
            </a:r>
            <a:r>
              <a:rPr lang="he-IL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</a:t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וַיְהִי קוֹל הַשֹּׁפָר הוֹלֵךְ וְחָזֵק מְאֹד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מֹשֶׁה</a:t>
            </a:r>
            <a:r>
              <a:rPr lang="he-IL" sz="24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יְדַבֵּר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וְהָאֱלֹהִים יַעֲנֶנּוּ בְקוֹל. 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כ-כה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</a:t>
            </a:r>
            <a: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COMMANDMENTS I, II</a:t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COMMANDMENTS III - X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כ:יד-יח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STORY 1</a:t>
            </a:r>
            <a:r>
              <a:rPr lang="he-IL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Elbow Connector 2"/>
          <p:cNvCxnSpPr/>
          <p:nvPr/>
        </p:nvCxnSpPr>
        <p:spPr>
          <a:xfrm rot="10800000">
            <a:off x="4724401" y="5257798"/>
            <a:ext cx="2057400" cy="533401"/>
          </a:xfrm>
          <a:prstGeom prst="bentConnector3">
            <a:avLst>
              <a:gd name="adj1" fmla="val -12081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Left Brace 9"/>
          <p:cNvSpPr/>
          <p:nvPr/>
        </p:nvSpPr>
        <p:spPr>
          <a:xfrm>
            <a:off x="1295400" y="4876799"/>
            <a:ext cx="304800" cy="762001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" name="Elbow Connector 16"/>
          <p:cNvCxnSpPr/>
          <p:nvPr/>
        </p:nvCxnSpPr>
        <p:spPr>
          <a:xfrm rot="16200000" flipV="1">
            <a:off x="342901" y="4533897"/>
            <a:ext cx="1066799" cy="381006"/>
          </a:xfrm>
          <a:prstGeom prst="bentConnector3">
            <a:avLst>
              <a:gd name="adj1" fmla="val 102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5799" y="4191000"/>
            <a:ext cx="3352801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038600" y="36576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038600" y="3810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4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pPr rtl="1"/>
            <a:r>
              <a:rPr lang="en-GB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Split into paragraphs</a:t>
            </a:r>
            <a:r>
              <a:rPr lang="he-IL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יט</a:t>
            </a:r>
            <a:endParaRPr lang="he-IL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וַיֵּרֶד מֹשֶׁה מִן-הָהָר אֶל-הָעָם וַיְקַדֵּשׁ אֶת-הָעָם וַיְכַבְּסוּ שִׂמְלֹתָם.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אֶל-הָעָם הֱיוּ נְכֹנִים לִשְׁלֹשֶׁת יָמִים אַל-תִּגְּשׁוּ אֶל-אִשָּׁה.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וַיְהִי בַיּוֹם הַשְּׁלִישִׁי בִּהְיֹת הַבֹּקֶר וַיְהִי קֹלֹת וּבְרָקִים וְעָנָן כָּבֵד עַל-הָהָר וְקֹל שֹׁפָר חָזָק מְאֹד וַיֶּחֱרַד כָּל-הָעָם אֲשֶׁר בַּמַּחֲנֶה.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וַיּוֹצֵא מֹשֶׁה אֶת-הָעָם לִקְרַאת הָאֱלֹהִים מִן-הַמַּחֲנֶה וַיִּתְיַצְּבוּ בְּתַחְתִּית הָהָר.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וְהַר סִינַי עָשַׁן כֻּלּוֹ מִפְּנֵי אֲשֶׁר יָרַד עָלָיו יְהוָה בָּאֵשׁ וַיַּעַל עֲשָׁנוֹ כְּעֶשֶׁן הַכִּבְשָׁן וַיֶּחֱרַד כָּל-הָהָר מְאֹד.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וַיְהִי קוֹל הַשֹּׁפָר הוֹלֵךְ וְחָזֵק מְאֹד מֹשֶׁה יְדַבֵּר וְהָאֱלֹהִים יַעֲנֶנּוּ בְקוֹל.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וַיֵּרֶד יְהוָה עַל-הַר סִינַי אֶל-רֹאשׁ הָהָר וַיִּקְרָא יְהוָה לְמֹשֶׁה אֶל-רֹאשׁ הָהָר וַיַּעַל מֹשֶׁה.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יְהוָה אֶל-מֹשֶׁה רֵד הָעֵד בָּעָם פֶּן-יֶהֶרְסוּ אֶל-יְהוָה לִרְאוֹת וְנָפַל מִמֶּנּוּ רָב.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וְגַם הַכֹּהֲנִים הַנִּגָּשִׁים אֶל-יְהוָה יִתְקַדָּשׁוּ פֶּן-יִפְרֹץ בָּהֶם יְהוָה.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מֹשֶׁה אֶל-יְהוָה לֹא-יוּכַל הָעָם לַעֲלֹת אֶל-הַר סִינָי כִּי-אַתָּה הַעֵדֹתָה בָּנוּ לֵאמֹר הַגְבֵּל אֶת-הָהָר וְקִדַּשְׁתּוֹ.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אֵלָיו יְהוָה לֶךְ-רֵד וְעָלִיתָ אַתָּה וְאַהֲרֹן עִמָּךְ וְהַכֹּהֲנִים וְהָעָם אַל-יֶהֶרְסוּ לַעֲלֹת אֶל-יְהוָה פֶּן-יִפְרָץ-בָּם.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וַיֵּרֶד מֹשֶׁה אֶל-הָעָם וַיֹּאמֶר אֲלֵהֶם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0903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in Devarim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371600"/>
            <a:ext cx="5791200" cy="51816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דברים </a:t>
            </a:r>
            <a:r>
              <a:rPr lang="he-IL" b="1" u="sng" dirty="0">
                <a:cs typeface="David" pitchFamily="34" charset="-79"/>
              </a:rPr>
              <a:t>ה</a:t>
            </a:r>
            <a:endParaRPr lang="en-US" u="sng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וַיִּקְרָא מֹשֶׁה אֶל-כָּל-יִשְׂרָאֵל וַיֹּאמֶר אֲלֵהֶם שְׁמַע יִשְׂרָאֵל אֶת-הַחֻקִּים וְאֶת-הַמִּשְׁפָּטִים אֲשֶׁר אָנֹכִי דֹּבֵר בְּאָזְנֵיכֶם הַיּוֹם וּלְמַדְתֶּם אֹתָם וּשְׁמַרְתֶּם לַעֲשֹׂתָם.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יְהוָה אֱלֹהֵינוּ כָּרַת עִמָּנוּ בְּרִית בְּחֹרֵב.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לֹא אֶת-אֲבֹתֵינוּ כָּרַת יְהוָה אֶת-הַבְּרִית הַזֹּאת כִּי אִתָּנוּ אֲנַחְנוּ אֵלֶּה פֹה הַיּוֹם כֻּלָּנוּ חַיִּים.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פָּנִים בְּפָנִים דִּבֶּר יְהוָה עִמָּכֶם בָּהָר מִתּוֹךְ הָאֵשׁ. 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אָנֹכִי עֹמֵד בֵּין-יְהוָה וּבֵינֵיכֶם בָּעֵת הַהִוא לְהַגִּיד לָכֶם אֶת-דְּבַר יְהוָה כִּי יְרֵאתֶם מִפְּנֵי הָאֵשׁ וְלֹא-עֲלִיתֶם בָּהָר לֵאמֹר.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en-GB" b="1" dirty="0" smtClean="0">
              <a:cs typeface="David" pitchFamily="34" charset="-79"/>
            </a:endParaRPr>
          </a:p>
          <a:p>
            <a:pPr marL="0" indent="0" algn="r">
              <a:buNone/>
            </a:pPr>
            <a:r>
              <a:rPr lang="en-GB" b="1" dirty="0" smtClean="0">
                <a:cs typeface="David" pitchFamily="34" charset="-79"/>
              </a:rPr>
              <a:t>He quotes the </a:t>
            </a:r>
            <a:r>
              <a:rPr lang="en-GB" b="1" dirty="0">
                <a:cs typeface="David" pitchFamily="34" charset="-79"/>
              </a:rPr>
              <a:t>Ten Commandments</a:t>
            </a:r>
            <a:r>
              <a:rPr lang="en-GB" b="1" dirty="0" smtClean="0">
                <a:cs typeface="David" pitchFamily="34" charset="-79"/>
              </a:rPr>
              <a:t>…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219200"/>
            <a:ext cx="2971800" cy="1524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09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should obey all the laws. Moshe now tells them the history behind the obligation.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819400"/>
            <a:ext cx="2971800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07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Source of </a:t>
            </a:r>
            <a:r>
              <a:rPr lang="en-GB" sz="2000" dirty="0" smtClean="0">
                <a:cs typeface="David" pitchFamily="34" charset="-79"/>
              </a:rPr>
              <a:t>obligation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152400" y="3429000"/>
            <a:ext cx="29718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55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Brit is relevant for them.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400" y="4267200"/>
            <a:ext cx="30480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69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spoke to them directly.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52400" y="4953000"/>
            <a:ext cx="3048000" cy="1524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71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was the middleman to tell them the word of G-d so they didn’t go up the mountain.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31433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ה </a:t>
            </a:r>
            <a:r>
              <a:rPr lang="en-GB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continued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0"/>
            <a:ext cx="57912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אֶת-הַדְּבָרִים הָאֵלֶּה דִּבֶּר יְהוָה אֶל-כָּל-קְהַלְכֶם בָּהָר מִתּוֹךְ הָאֵשׁ הֶעָנָן וְהָעֲרָפֶל קוֹל גָּדוֹל וְלֹא יָסָף וַיִּכְתְּבֵם עַל-שְׁנֵי לֻחֹת אֲבָנִים וַיִּתְּנֵם אֵלָי.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כְּשָׁמְעֲכֶם אֶת-הַקּוֹל מִתּוֹךְ הַחֹשֶׁךְ וְהָהָר בֹּעֵר בָּאֵשׁ וַתִּקְרְבוּן אֵלַי כָּל-רָאשֵׁי שִׁבְטֵיכֶם וְזִקְנֵיכֶם.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וַתֹּאמְרוּ הֵן הֶרְאָנוּ יְהוָה אֱלֹהֵינוּ אֶת-כְּבֹדוֹ וְאֶת-גָּדְלוֹ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וְאֶת-קֹלוֹ שָׁמַעְנוּ מִתּוֹךְ הָאֵשׁ </a:t>
            </a:r>
            <a:r>
              <a:rPr lang="he-IL" sz="2000" dirty="0">
                <a:cs typeface="David" pitchFamily="34" charset="-79"/>
              </a:rPr>
              <a:t>הַיּוֹם הַזֶּה רָאִינוּ כִּי-יְדַבֵּר אֱלֹהִים אֶת-הָאָדָם וָחָי.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וְעַתָּה לָמָּה נָמוּת כִּי תֹאכְלֵנוּ הָאֵשׁ הַגְּדֹלָה הַזֹּאת אִם-יֹסְפִים אֲנַחְנוּ לִשְׁמֹעַ אֶת-קוֹל יְהוָה אֱלֹהֵינוּ עוֹד וָמָתְנוּ.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כִּי מִי כָל-בָּשָׂר אֲשֶׁר שָׁמַע קוֹל אֱלֹהִים חַיִּים מְדַבֵּר מִתּוֹךְ-הָאֵשׁ כָּמֹנוּ וַיֶּחִי.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כג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קְרַב אַתָּה וּשְׁמָע אֵת כָּל-אֲשֶׁר יֹאמַר יְהוָה אֱלֹהֵינוּ וְאַתְּ תְּדַבֵּר אֵלֵינוּ אֵת כָּל-אֲשֶׁר יְדַבֵּר יְהוָה אֱלֹהֵינוּ אֵלֶיךָ וְשָׁמַעְנוּ וְעָשִׂינוּ.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3048000"/>
            <a:ext cx="28956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50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proves they actually heard G-d speak.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4343400"/>
            <a:ext cx="2895600" cy="2133600"/>
          </a:xfrm>
          <a:prstGeom prst="rightArrowCallout">
            <a:avLst>
              <a:gd name="adj1" fmla="val 12755"/>
              <a:gd name="adj2" fmla="val 25000"/>
              <a:gd name="adj3" fmla="val 19558"/>
              <a:gd name="adj4" fmla="val 7550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can’t take any more lest they die.</a:t>
            </a:r>
          </a:p>
          <a:p>
            <a:pPr algn="ctr"/>
            <a:r>
              <a:rPr lang="en-GB" sz="2000" dirty="0" smtClean="0"/>
              <a:t> They are asking for Plan A.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8762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ה </a:t>
            </a:r>
            <a:r>
              <a:rPr lang="en-GB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continued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447800"/>
            <a:ext cx="55626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וַיִּשְׁמַע יְהוָה אֶת-קוֹל דִּבְרֵיכֶם בְּדַבֶּרְכֶם אֵלָי וַיֹּאמֶר יְהוָה אֵלַי שָׁמַעְתִּי אֶת-קוֹל דִּבְרֵי הָעָם הַזֶּה אֲשֶׁר דִּבְּרוּ אֵלֶיךָ הֵיטִיבוּ כָּל-אֲשֶׁר דִּבֵּרוּ. 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כה</a:t>
            </a:r>
            <a:r>
              <a:rPr lang="he-IL" sz="2200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מִי-יִתֵּן וְהָיָה לְבָבָם זֶה לָהֶם לְיִרְאָה אֹתִי וְלִשְׁמֹר אֶת-כָּל-מִצְו‍ֹתַי כָּל-הַיָּמִים לְמַעַן יִיטַב לָהֶם וְלִבְנֵיהֶם לְעֹלָם.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לֵךְ אֱמֹר לָהֶם שׁוּבוּ לָכֶם לְאָהֳלֵיכֶם.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3"/>
                </a:solidFill>
                <a:cs typeface="David" pitchFamily="34" charset="-79"/>
              </a:rPr>
              <a:t>וְאַתָּה פֹּה עֲמֹד עִמָּדִי וַאֲדַבְּרָה אֵלֶיךָ אֵת כָּל-הַמִּצְוָה וְהַחֻקִּים וְהַמִּשְׁפָּטִים אֲשֶׁר תְּלַמְּדֵם וְעָשׂוּ בָאָרֶץ אֲשֶׁר אָנֹכִי נֹתֵן לָהֶם לְרִשְׁתָּהּ. </a:t>
            </a:r>
            <a:endParaRPr lang="en-US" sz="22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וּשְׁמַרְתֶּם לַעֲשׂוֹת כַּאֲשֶׁר צִוָּה יְהוָה אֱלֹהֵיכֶם אֶתְכֶם לֹא תָסֻרוּ יָמִין וּשְׂמֹאל.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כט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בְּכָל-הַדֶּרֶךְ אֲשֶׁר צִוָּה יְהוָה אֱלֹהֵיכֶם אֶתְכֶם תֵּלֵכוּ לְמַעַן תִּחְיוּן וְטוֹב לָכֶם וְהַאֲרַכְתֶּם יָמִים בָּאָרֶץ אֲשֶׁר תִּירָשׁוּן</a:t>
            </a:r>
            <a:r>
              <a:rPr lang="he-IL" sz="2200" dirty="0" smtClean="0">
                <a:cs typeface="David" pitchFamily="34" charset="-79"/>
              </a:rPr>
              <a:t>.</a:t>
            </a:r>
            <a:endParaRPr lang="en-US" sz="22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248228"/>
            <a:ext cx="3505199" cy="149497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85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Now G-d overhears the conversation between Moshe and the people and tells Moshe it is a great idea.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399" y="2866571"/>
            <a:ext cx="3505199" cy="86722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26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should always have this fear.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3886200"/>
            <a:ext cx="3505198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8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are told to return to their tents.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399" y="4800600"/>
            <a:ext cx="3505199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2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In contrast, Moshe remains on the mountain for 40 days to learn the laws.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02886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Fear Story 2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08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ו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דברים ו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וְזֹאת הַמִּצְוָה הַחֻקִּים וְהַמִּשְׁפָּטִים אֲשֶׁר צִוָּה יְהוָה אֱלֹהֵיכֶם לְלַמֵּד אֶתְכֶם לַעֲשׂוֹת בָּאָרֶץ אֲשֶׁר אַתֶּם עֹבְרִים שָׁמָּה לְרִשְׁתָּהּ.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לְמַעַן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תִּירָא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אֶת-יְהוָה אֱלֹהֶיךָ לִשְׁמֹר אֶת-כָּל-חֻקֹּתָיו וּמִצְו‍ֹתָיו אֲשֶׁר אָנֹכִי מְצַוֶּךָ אַתָּה וּבִנְךָ וּבֶן-בִּנְךָ כֹּל יְמֵי חַיֶּיךָ וּלְמַעַן יַאֲרִכֻן יָמֶיךָ.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וְשָׁמַעְתָּ יִשְׂרָאֵל וְשָׁמַרְתָּ לַעֲשׂוֹת אֲשֶׁר יִיטַב לְךָ וַאֲשֶׁר תִּרְבּוּן מְאֹד כַּאֲשֶׁר דִּבֶּר יְהוָה אֱלֹהֵי אֲבֹתֶיךָ לָךְ אֶרֶץ זָבַת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חָלָב </a:t>
            </a:r>
            <a:r>
              <a:rPr lang="he-IL" dirty="0">
                <a:cs typeface="David" pitchFamily="34" charset="-79"/>
              </a:rPr>
              <a:t>וּדְבָשׁ. 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שְׁמַע יִשְׂרָאֵל יְהוָה אֱלֹהֵינוּ יְהוָה אֶחָד.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וְאָהַבְתָּ</a:t>
            </a:r>
            <a:r>
              <a:rPr lang="he-IL" dirty="0">
                <a:cs typeface="David" pitchFamily="34" charset="-79"/>
              </a:rPr>
              <a:t> אֵת יְהוָה אֱלֹהֶיךָ בְּכָל-לְבָבְךָ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וּבְכָל-נַפְשְׁךָ </a:t>
            </a:r>
            <a:r>
              <a:rPr lang="he-IL" dirty="0">
                <a:cs typeface="David" pitchFamily="34" charset="-79"/>
              </a:rPr>
              <a:t>וּבְכָל-מְאֹדֶךָ.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וְהָיוּ הַדְּבָרִים הָאֵלֶּה אֲשֶׁר אָנֹכִי מְצַוְּךָ הַיּוֹם עַל-לְבָבֶךָ. </a:t>
            </a:r>
            <a:r>
              <a:rPr lang="en-US" dirty="0" smtClean="0">
                <a:cs typeface="David" pitchFamily="34" charset="-79"/>
              </a:rPr>
              <a:t> 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08856" y="4495800"/>
            <a:ext cx="3320144" cy="18288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First mitzvah is to love G-d in order to balance the fear.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47539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19799"/>
          </a:xfrm>
        </p:spPr>
        <p:txBody>
          <a:bodyPr>
            <a:noAutofit/>
          </a:bodyPr>
          <a:lstStyle/>
          <a:p>
            <a:pPr algn="r" rtl="1"/>
            <a:r>
              <a:rPr lang="en-GB" sz="2400" dirty="0" smtClean="0">
                <a:solidFill>
                  <a:schemeClr val="accent1"/>
                </a:solidFill>
              </a:rPr>
              <a:t>	</a:t>
            </a:r>
            <a:r>
              <a:rPr lang="en-GB" sz="40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 to Ramban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א-ב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רקע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ג-ו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ז-ח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ט-טו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</a:t>
            </a:r>
            <a:r>
              <a:rPr lang="en-GB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טז-יח</a:t>
            </a:r>
            <a:r>
              <a:rPr lang="he-IL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וַיְהִי קוֹל הַשֹּׁפָר הוֹלֵךְ וְחָזֵק מְאֹד מֹשֶׁה יְדַבֵּר וְהָאֱלֹהִים יַעֲנֶנּוּ בְקוֹל. 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כ-כה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</a:t>
            </a:r>
            <a: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COMMANDMENTS I, II</a:t>
            </a:r>
            <a:b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COMMANDMENTS III - X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כ:יד-יח		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STORY 1</a:t>
            </a:r>
            <a:r>
              <a:rPr lang="he-IL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038600" y="36576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05600" y="5638800"/>
            <a:ext cx="1905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610600" y="3429000"/>
            <a:ext cx="0" cy="2209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705600" y="34290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40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rtl="1"/>
            <a:r>
              <a:rPr lang="he-IL" sz="73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א-ב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בַּחֹדֶשׁ הַשְּׁלִישִׁי לְצֵאת בְּנֵי-יִשְׂרָאֵל מֵאֶרֶץ מִצְרָיִם בַּיּוֹם הַזֶּה בָּאוּ מִדְבַּר סִינָי.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וַיִּסְעוּ מֵרְפִידִים וַיָּבֹאוּ מִדְבַּר סִינַי וַיַּחֲנוּ בַּמִּדְבָּר וַיִּחַן-שָׁם יִשְׂרָאֵל נֶגֶד הָהָר.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8234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א-ב</a:t>
            </a:r>
            <a:r>
              <a:rPr lang="en-US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רקע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0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ג-ו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8400" y="2731533"/>
            <a:ext cx="637903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6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ג</a:t>
            </a:r>
            <a:r>
              <a:rPr kumimoji="0" lang="he-IL" sz="2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וּמֹשֶׁה עָלָה אֶל-הָאֱלֹהִים וַיִּקְרָא אֵלָיו יְהוָה מִן-הָהָר לֵאמֹר כֹּה תֹאמַר לְבֵית יַעֲקֹב וְתַגֵּיד לִבְנֵי יִשְׂרָאֵל. </a:t>
            </a:r>
            <a:endParaRPr kumimoji="0" lang="en-US" sz="2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6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ד</a:t>
            </a:r>
            <a:r>
              <a:rPr kumimoji="0" lang="he-IL" sz="26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אַתֶּם רְאִיתֶם אֲשֶׁר עָשִׂיתִי לְמִצְרָיִם וָאֶשָּׂא אֶתְכֶם עַל-כַּנְפֵי נְשָׁרִים וָאָבִא אֶתְכֶם אֵלָי. 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6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ה</a:t>
            </a:r>
            <a:r>
              <a:rPr kumimoji="0" lang="he-IL" sz="2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וְעַתָּה אִם-שָׁמוֹעַ תִּשְׁמְעוּ בְּקֹלִי וּשְׁמַרְתֶּם אֶת-בְּרִיתִי וִהְיִיתֶם לִי סְגֻלָּה מִכָּל-הָעַמִּים כִּי-לִי כָּל-הָאָרֶץ. </a:t>
            </a:r>
            <a:endParaRPr kumimoji="0" lang="en-US" sz="2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6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ו</a:t>
            </a:r>
            <a:r>
              <a:rPr kumimoji="0" lang="he-IL" sz="26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וְאַתֶּם תִּהְיוּ-לִי מַמְלֶכֶת כֹּהֲנִים וְגוֹי קָדוֹשׁ אֵלֶּה הַדְּבָרִים אֲשֶׁר תְּדַבֵּר אֶל-בְּנֵי יִשְׂרָאֵל. 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430" y="1066800"/>
            <a:ext cx="8556170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GB" dirty="0" smtClean="0"/>
          </a:p>
          <a:p>
            <a:pPr algn="ctr"/>
            <a:r>
              <a:rPr lang="en-GB" sz="2000" b="1" dirty="0" smtClean="0">
                <a:solidFill>
                  <a:schemeClr val="accent6"/>
                </a:solidFill>
              </a:rPr>
              <a:t>WHO IS G-D TALKING TO?</a:t>
            </a:r>
            <a:endParaRPr lang="he-IL" sz="2000" b="1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44" y="1832597"/>
            <a:ext cx="83820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>
                <a:solidFill>
                  <a:schemeClr val="accent6"/>
                </a:solidFill>
                <a:cs typeface="David" pitchFamily="34" charset="-79"/>
              </a:rPr>
              <a:t>He is </a:t>
            </a:r>
            <a:r>
              <a:rPr lang="en-GB" sz="2000" b="1" dirty="0">
                <a:solidFill>
                  <a:schemeClr val="accent6"/>
                </a:solidFill>
                <a:cs typeface="David" pitchFamily="34" charset="-79"/>
              </a:rPr>
              <a:t>talking to Bnei Yisrael through Moshe who is the navi. They’re not ready </a:t>
            </a:r>
            <a:endParaRPr lang="en-GB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algn="ctr"/>
            <a:r>
              <a:rPr lang="en-GB" sz="2000" b="1" dirty="0" smtClean="0">
                <a:solidFill>
                  <a:schemeClr val="accent6"/>
                </a:solidFill>
                <a:cs typeface="David" pitchFamily="34" charset="-79"/>
              </a:rPr>
              <a:t>for </a:t>
            </a:r>
            <a:r>
              <a:rPr lang="en-GB" sz="2000" b="1" dirty="0">
                <a:solidFill>
                  <a:schemeClr val="accent6"/>
                </a:solidFill>
                <a:cs typeface="David" pitchFamily="34" charset="-79"/>
              </a:rPr>
              <a:t>G-d to speak to them directly.</a:t>
            </a:r>
            <a:endParaRPr lang="he-IL" sz="2000" b="1" dirty="0">
              <a:solidFill>
                <a:schemeClr val="accent6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endParaRPr lang="he-IL" sz="2000" dirty="0"/>
          </a:p>
        </p:txBody>
      </p:sp>
      <p:sp>
        <p:nvSpPr>
          <p:cNvPr id="9" name="Right Arrow Callout 8"/>
          <p:cNvSpPr/>
          <p:nvPr/>
        </p:nvSpPr>
        <p:spPr>
          <a:xfrm>
            <a:off x="152400" y="3352799"/>
            <a:ext cx="2514600" cy="1025337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Motivator – Look what I did for you</a:t>
            </a:r>
            <a:endParaRPr lang="he-IL" sz="2000" dirty="0"/>
          </a:p>
        </p:txBody>
      </p:sp>
      <p:sp>
        <p:nvSpPr>
          <p:cNvPr id="10" name="Right Arrow Callout 9"/>
          <p:cNvSpPr/>
          <p:nvPr/>
        </p:nvSpPr>
        <p:spPr>
          <a:xfrm>
            <a:off x="152400" y="5187043"/>
            <a:ext cx="28956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51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is the purpose if you keep my laws.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75388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8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ה-ו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1371600"/>
            <a:ext cx="4191000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2800" b="1" dirty="0">
                <a:solidFill>
                  <a:schemeClr val="accent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ה</a:t>
            </a:r>
            <a:r>
              <a:rPr lang="he-IL" sz="2800" dirty="0">
                <a:solidFill>
                  <a:schemeClr val="accent5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5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וְעַתָּה אִם-שָׁמוֹעַ תִּשְׁמְעוּ בְּקֹלִי </a:t>
            </a:r>
            <a:endParaRPr lang="he-IL" sz="2800" b="1" dirty="0" smtClean="0">
              <a:solidFill>
                <a:schemeClr val="accent5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800" b="1" dirty="0">
              <a:solidFill>
                <a:schemeClr val="accent5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2800" b="1" dirty="0" smtClean="0">
                <a:solidFill>
                  <a:schemeClr val="accent5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וּשְׁמַרְתֶּם </a:t>
            </a:r>
            <a:r>
              <a:rPr lang="he-IL" sz="2800" b="1" dirty="0">
                <a:solidFill>
                  <a:schemeClr val="accent5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אֶת-בְּרִיתִי </a:t>
            </a:r>
            <a:endParaRPr lang="he-IL" sz="2800" b="1" dirty="0" smtClean="0">
              <a:solidFill>
                <a:schemeClr val="accent5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800" b="1" dirty="0"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2800" b="1" dirty="0" smtClean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וִהְיִיתֶם </a:t>
            </a:r>
            <a:r>
              <a:rPr lang="he-IL" sz="2800" b="1" dirty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לִי סְגֻלָּה מִכָּל-הָעַמִּים כִּי-לִי כָּל-הָאָרֶץ. </a:t>
            </a:r>
            <a:endParaRPr lang="en-US" sz="28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8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2800" b="1" dirty="0" smtClean="0">
                <a:solidFill>
                  <a:schemeClr val="accent2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ו</a:t>
            </a:r>
            <a:r>
              <a:rPr lang="he-IL" sz="2800" b="1" dirty="0" smtClean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וְאַתֶּם תִּהְיוּ-לִי מַמְלֶכֶת כֹּהֲנִים </a:t>
            </a:r>
            <a:endParaRPr lang="he-IL" sz="2800" b="1" dirty="0" smtClean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800" b="1" dirty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2800" b="1" dirty="0" smtClean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וְגוֹי קָדוֹשׁ... </a:t>
            </a:r>
            <a:endParaRPr lang="en-US" sz="2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1600200"/>
            <a:ext cx="1676400" cy="838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</a:t>
            </a:r>
            <a:endParaRPr lang="he-IL" sz="2000" dirty="0"/>
          </a:p>
        </p:txBody>
      </p:sp>
      <p:sp>
        <p:nvSpPr>
          <p:cNvPr id="7" name="Oval 6"/>
          <p:cNvSpPr/>
          <p:nvPr/>
        </p:nvSpPr>
        <p:spPr>
          <a:xfrm>
            <a:off x="381000" y="3352800"/>
            <a:ext cx="1676400" cy="838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 OR THEN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3505200" y="2590800"/>
            <a:ext cx="2590800" cy="7620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Old or New?</a:t>
            </a:r>
            <a:endParaRPr lang="he-IL" sz="2000" dirty="0"/>
          </a:p>
        </p:txBody>
      </p:sp>
      <p:sp>
        <p:nvSpPr>
          <p:cNvPr id="14" name="Oval 13"/>
          <p:cNvSpPr/>
          <p:nvPr/>
        </p:nvSpPr>
        <p:spPr>
          <a:xfrm>
            <a:off x="381000" y="5181600"/>
            <a:ext cx="1676400" cy="838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THEN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67448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uiExpand="1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ה-ו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1676400"/>
            <a:ext cx="4191000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8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2800" b="1" dirty="0" smtClean="0">
                <a:solidFill>
                  <a:schemeClr val="accent2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ו</a:t>
            </a:r>
            <a:r>
              <a:rPr lang="he-IL" sz="2800" b="1" dirty="0" smtClean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וְאַתֶּם תִּהְיוּ-לִי מַמְלֶכֶת כֹּהֲנִים </a:t>
            </a:r>
            <a:endParaRPr lang="he-IL" sz="2800" b="1" dirty="0" smtClean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800" b="1" dirty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chemeClr val="accent2"/>
              </a:solidFill>
              <a:latin typeface="Arial" pitchFamily="34" charset="0"/>
              <a:ea typeface="Times New Roman" pitchFamily="18" charset="0"/>
              <a:cs typeface="David" pitchFamily="34" charset="-79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2800" b="1" dirty="0" smtClean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David" pitchFamily="34" charset="-79"/>
              </a:rPr>
              <a:t>וְגוֹי קָדוֹשׁ... </a:t>
            </a:r>
            <a:endParaRPr lang="en-US" sz="2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841136" y="304800"/>
            <a:ext cx="1676400" cy="838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THEN</a:t>
            </a:r>
            <a:endParaRPr lang="he-IL" dirty="0"/>
          </a:p>
        </p:txBody>
      </p:sp>
      <p:sp>
        <p:nvSpPr>
          <p:cNvPr id="9" name="Right Arrow Callout 8"/>
          <p:cNvSpPr/>
          <p:nvPr/>
        </p:nvSpPr>
        <p:spPr>
          <a:xfrm>
            <a:off x="168639" y="914400"/>
            <a:ext cx="4555761" cy="2971800"/>
          </a:xfrm>
          <a:prstGeom prst="rightArrowCallout">
            <a:avLst>
              <a:gd name="adj1" fmla="val 11325"/>
              <a:gd name="adj2" fmla="val 25000"/>
              <a:gd name="adj3" fmla="val 15232"/>
              <a:gd name="adj4" fmla="val 822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10000"/>
              </a:lnSpc>
            </a:pPr>
            <a:r>
              <a:rPr lang="en-GB" sz="2000" dirty="0" smtClean="0"/>
              <a:t>A kohen is usually an </a:t>
            </a:r>
            <a:r>
              <a:rPr lang="en-GB" sz="2000" dirty="0"/>
              <a:t>individual. </a:t>
            </a:r>
            <a:r>
              <a:rPr lang="en-GB" sz="2000" dirty="0" smtClean="0"/>
              <a:t>Here, a </a:t>
            </a:r>
            <a:r>
              <a:rPr lang="en-GB" sz="2000" dirty="0"/>
              <a:t>nation is becoming a Kohen. </a:t>
            </a:r>
            <a:endParaRPr lang="en-GB" sz="2000" dirty="0" smtClean="0"/>
          </a:p>
          <a:p>
            <a:pPr algn="ctr">
              <a:lnSpc>
                <a:spcPct val="110000"/>
              </a:lnSpc>
            </a:pPr>
            <a:r>
              <a:rPr lang="en-GB" sz="2000" dirty="0" smtClean="0"/>
              <a:t>Instead </a:t>
            </a:r>
            <a:r>
              <a:rPr lang="en-GB" sz="2000" dirty="0"/>
              <a:t>of being represented by an individual, </a:t>
            </a:r>
            <a:r>
              <a:rPr lang="en-GB" sz="2000" dirty="0" smtClean="0"/>
              <a:t>there is now a </a:t>
            </a:r>
            <a:r>
              <a:rPr lang="en-GB" sz="2000" dirty="0"/>
              <a:t>nation which will represent </a:t>
            </a:r>
            <a:r>
              <a:rPr lang="en-GB" sz="2000" dirty="0" smtClean="0"/>
              <a:t>G-d.</a:t>
            </a:r>
          </a:p>
          <a:p>
            <a:pPr algn="ctr">
              <a:lnSpc>
                <a:spcPct val="110000"/>
              </a:lnSpc>
            </a:pPr>
            <a:r>
              <a:rPr lang="en-GB" sz="2000" dirty="0" smtClean="0"/>
              <a:t> A nation, in contrast to individuals, can </a:t>
            </a:r>
            <a:r>
              <a:rPr lang="en-GB" sz="2000" dirty="0"/>
              <a:t>be </a:t>
            </a:r>
            <a:r>
              <a:rPr lang="en-GB" sz="2000" dirty="0" smtClean="0"/>
              <a:t>eternal. </a:t>
            </a:r>
          </a:p>
          <a:p>
            <a:pPr algn="ctr">
              <a:lnSpc>
                <a:spcPct val="110000"/>
              </a:lnSpc>
            </a:pPr>
            <a:r>
              <a:rPr lang="en-GB" sz="2000" dirty="0" smtClean="0"/>
              <a:t>The laws reflect  these ideas.</a:t>
            </a:r>
            <a:endParaRPr lang="he-IL" sz="2000" dirty="0"/>
          </a:p>
        </p:txBody>
      </p:sp>
      <p:sp>
        <p:nvSpPr>
          <p:cNvPr id="10" name="Right Arrow Callout 9"/>
          <p:cNvSpPr/>
          <p:nvPr/>
        </p:nvSpPr>
        <p:spPr>
          <a:xfrm>
            <a:off x="97436" y="4114800"/>
            <a:ext cx="6531964" cy="1600200"/>
          </a:xfrm>
          <a:prstGeom prst="rightArrowCallout">
            <a:avLst>
              <a:gd name="adj1" fmla="val 25000"/>
              <a:gd name="adj2" fmla="val 27721"/>
              <a:gd name="adj3" fmla="val 25000"/>
              <a:gd name="adj4" fmla="val 8608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>
              <a:lnSpc>
                <a:spcPct val="110000"/>
              </a:lnSpc>
            </a:pPr>
            <a:r>
              <a:rPr lang="en-GB" sz="2000" dirty="0" smtClean="0"/>
              <a:t>When G-d </a:t>
            </a:r>
            <a:r>
              <a:rPr lang="en-GB" sz="2000" dirty="0"/>
              <a:t>separates something then it is for the benefit of the group </a:t>
            </a:r>
            <a:r>
              <a:rPr lang="en-GB" sz="2000" dirty="0" smtClean="0"/>
              <a:t>from which it was removed. </a:t>
            </a:r>
            <a:r>
              <a:rPr lang="en-GB" sz="2000" dirty="0" smtClean="0">
                <a:solidFill>
                  <a:prstClr val="white"/>
                </a:solidFill>
              </a:rPr>
              <a:t>Out </a:t>
            </a:r>
            <a:r>
              <a:rPr lang="en-GB" sz="2000" dirty="0">
                <a:solidFill>
                  <a:prstClr val="white"/>
                </a:solidFill>
              </a:rPr>
              <a:t>of 70 nations, one nation </a:t>
            </a:r>
            <a:r>
              <a:rPr lang="en-GB" sz="2000" dirty="0" smtClean="0">
                <a:solidFill>
                  <a:prstClr val="white"/>
                </a:solidFill>
              </a:rPr>
              <a:t>was separated </a:t>
            </a:r>
            <a:r>
              <a:rPr lang="en-GB" sz="2000" dirty="0">
                <a:solidFill>
                  <a:prstClr val="white"/>
                </a:solidFill>
              </a:rPr>
              <a:t>to bring </a:t>
            </a:r>
            <a:r>
              <a:rPr lang="en-GB" sz="2000" dirty="0" smtClean="0">
                <a:solidFill>
                  <a:prstClr val="white"/>
                </a:solidFill>
              </a:rPr>
              <a:t>G-d </a:t>
            </a:r>
            <a:r>
              <a:rPr lang="en-GB" sz="2000" dirty="0">
                <a:solidFill>
                  <a:prstClr val="white"/>
                </a:solidFill>
              </a:rPr>
              <a:t>to all the </a:t>
            </a:r>
            <a:r>
              <a:rPr lang="en-GB" sz="2000" dirty="0" smtClean="0">
                <a:solidFill>
                  <a:prstClr val="white"/>
                </a:solidFill>
              </a:rPr>
              <a:t>nations</a:t>
            </a:r>
            <a:r>
              <a:rPr lang="en-US" sz="2000" dirty="0">
                <a:cs typeface="Arial"/>
              </a:rPr>
              <a:t>.</a:t>
            </a:r>
            <a:endParaRPr lang="he-I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70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א-ב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רקע</a:t>
            </a:r>
            <a:r>
              <a:rPr lang="en-GB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e-IL" sz="6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ג-ו</a:t>
            </a:r>
            <a:r>
              <a:rPr lang="en-US" sz="6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</a:t>
            </a:r>
            <a:r>
              <a:rPr lang="en-GB" sz="6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55817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6606</TotalTime>
  <Words>3363</Words>
  <Application>Microsoft Office PowerPoint</Application>
  <PresentationFormat>On-screen Show (4:3)</PresentationFormat>
  <Paragraphs>259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שמות</vt:lpstr>
      <vt:lpstr> - Split into paragraphsפרק יט</vt:lpstr>
      <vt:lpstr> - Split into paragraphsפרק יט</vt:lpstr>
      <vt:lpstr>א-ב</vt:lpstr>
      <vt:lpstr>  א-ב  רקע</vt:lpstr>
      <vt:lpstr>ג-ו</vt:lpstr>
      <vt:lpstr>ה-ו</vt:lpstr>
      <vt:lpstr>ה-ו</vt:lpstr>
      <vt:lpstr> </vt:lpstr>
      <vt:lpstr>ז-ח</vt:lpstr>
      <vt:lpstr>א-ב  רקע ג-ו    PROPOSITION ז-ח  ACCEPTANCE</vt:lpstr>
      <vt:lpstr>What should happen next? </vt:lpstr>
      <vt:lpstr>ט-טו</vt:lpstr>
      <vt:lpstr>ט-טו</vt:lpstr>
      <vt:lpstr>א-ב  רקע ג-ו    PROPOSITION ז-ח  ACCEPTANCE ט-טו PREPARATION</vt:lpstr>
      <vt:lpstr>טז - יט</vt:lpstr>
      <vt:lpstr>א-ב  רקע ג-ו    PROPOSITION ז-ח  ACCEPTANCE ט-טו PREPARATION טז-יט REVELATION</vt:lpstr>
      <vt:lpstr>Where is the Missing Story?</vt:lpstr>
      <vt:lpstr>דברים פרק ה</vt:lpstr>
      <vt:lpstr>פרק יט</vt:lpstr>
      <vt:lpstr>א-ב  רקע ג-ו    PROPOSITION ז-ח  ACCEPTANCE ט-טו PREPARATION טז-יט REVELATION כ-כה LIMITATION</vt:lpstr>
      <vt:lpstr>פרק כ</vt:lpstr>
      <vt:lpstr>א-ב  רקע ג-ו    PROPOSITION ז-ח  ACCEPTANCE ט-טו PREPARATION טז-יט REVELATION כ-כה LIMITATION כ:יד-יח FEAR STORY 1 </vt:lpstr>
      <vt:lpstr>G-d Speaks to Moshe…</vt:lpstr>
      <vt:lpstr>PowerPoint Presentation</vt:lpstr>
      <vt:lpstr>PowerPoint Presentation</vt:lpstr>
      <vt:lpstr>שמות כד</vt:lpstr>
      <vt:lpstr>שמות כד</vt:lpstr>
      <vt:lpstr>  According to Rashi      א-ב  רקע   ג-ו     PROPOSITION   ז-ח  ACCEPTANCE   ט-טו  PREPARATION   טז-יט  REVELATION יט וַיְהִי קוֹל הַשֹּׁפָר הוֹלֵךְ וְחָזֵק מְאֹד מֹשֶׁה יְדַבֵּר וְהָאֱלֹהִים יַעֲנֶנּוּ בְקוֹל.          כ-כה  LIMITATION     COMMANDMENTS I, II     COMMANDMENTS III - X   כ:יד-יח  FEAR STORY 1 </vt:lpstr>
      <vt:lpstr>The Story in Devarim</vt:lpstr>
      <vt:lpstr>דברים ה   continued</vt:lpstr>
      <vt:lpstr>דברים ה   continued</vt:lpstr>
      <vt:lpstr>= Fear Story 2</vt:lpstr>
      <vt:lpstr>דברים ו</vt:lpstr>
      <vt:lpstr> According to Ramban      א-ב  רקע   ג-ו     PROPOSITION   ז-ח  ACCEPTANCE   ט-טו  PREPARATION   טז-יח  REVELATION יט וַיְהִי קוֹל הַשֹּׁפָר הוֹלֵךְ וְחָזֵק מְאֹד מֹשֶׁה יְדַבֵּר וְהָאֱלֹהִים יַעֲנֶנּוּ בְקוֹל.       כ-כה  LIMITATION     COMMANDMENTS I, II     COMMANDMENTS III - X   כ:יד-יח  FEAR STORY 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שמות</dc:title>
  <dc:creator>Alexis</dc:creator>
  <cp:lastModifiedBy>Alexis</cp:lastModifiedBy>
  <cp:revision>170</cp:revision>
  <dcterms:created xsi:type="dcterms:W3CDTF">2006-08-16T00:00:00Z</dcterms:created>
  <dcterms:modified xsi:type="dcterms:W3CDTF">2013-09-17T18:18:42Z</dcterms:modified>
</cp:coreProperties>
</file>